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</p:sldMasterIdLst>
  <p:notesMasterIdLst>
    <p:notesMasterId r:id="rId34"/>
  </p:notesMasterIdLst>
  <p:handoutMasterIdLst>
    <p:handoutMasterId r:id="rId35"/>
  </p:handoutMasterIdLst>
  <p:sldIdLst>
    <p:sldId id="263" r:id="rId3"/>
    <p:sldId id="264" r:id="rId4"/>
    <p:sldId id="265" r:id="rId5"/>
    <p:sldId id="266" r:id="rId6"/>
    <p:sldId id="267" r:id="rId7"/>
    <p:sldId id="268" r:id="rId8"/>
    <p:sldId id="269" r:id="rId9"/>
    <p:sldId id="346" r:id="rId10"/>
    <p:sldId id="317" r:id="rId11"/>
    <p:sldId id="318" r:id="rId12"/>
    <p:sldId id="319" r:id="rId13"/>
    <p:sldId id="320" r:id="rId14"/>
    <p:sldId id="321" r:id="rId15"/>
    <p:sldId id="322" r:id="rId16"/>
    <p:sldId id="330" r:id="rId17"/>
    <p:sldId id="331" r:id="rId18"/>
    <p:sldId id="333" r:id="rId19"/>
    <p:sldId id="347" r:id="rId20"/>
    <p:sldId id="332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FF695E"/>
    <a:srgbClr val="565656"/>
    <a:srgbClr val="B6EE57"/>
    <a:srgbClr val="A9157E"/>
    <a:srgbClr val="3F97A4"/>
    <a:srgbClr val="FFBEB9"/>
    <a:srgbClr val="2B6F79"/>
    <a:srgbClr val="825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1530-1545\ParticleNumInTheD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3015-4515\ParticleNumInTheDi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Case - Vacuum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998</c:v>
                </c:pt>
                <c:pt idx="3">
                  <c:v>1540</c:v>
                </c:pt>
                <c:pt idx="4">
                  <c:v>2988</c:v>
                </c:pt>
                <c:pt idx="5">
                  <c:v>4526</c:v>
                </c:pt>
                <c:pt idx="6">
                  <c:v>6427</c:v>
                </c:pt>
                <c:pt idx="7">
                  <c:v>8661</c:v>
                </c:pt>
                <c:pt idx="8">
                  <c:v>10824</c:v>
                </c:pt>
                <c:pt idx="9">
                  <c:v>13312</c:v>
                </c:pt>
                <c:pt idx="10">
                  <c:v>16021</c:v>
                </c:pt>
                <c:pt idx="11">
                  <c:v>18866</c:v>
                </c:pt>
                <c:pt idx="12">
                  <c:v>21864</c:v>
                </c:pt>
                <c:pt idx="13">
                  <c:v>24976</c:v>
                </c:pt>
                <c:pt idx="14">
                  <c:v>28216</c:v>
                </c:pt>
                <c:pt idx="15">
                  <c:v>31540</c:v>
                </c:pt>
                <c:pt idx="16">
                  <c:v>34944</c:v>
                </c:pt>
                <c:pt idx="17">
                  <c:v>38446</c:v>
                </c:pt>
                <c:pt idx="18">
                  <c:v>41968</c:v>
                </c:pt>
                <c:pt idx="19">
                  <c:v>45555</c:v>
                </c:pt>
                <c:pt idx="20">
                  <c:v>49177</c:v>
                </c:pt>
                <c:pt idx="21">
                  <c:v>52836</c:v>
                </c:pt>
                <c:pt idx="22">
                  <c:v>56503</c:v>
                </c:pt>
                <c:pt idx="23">
                  <c:v>60200</c:v>
                </c:pt>
                <c:pt idx="24">
                  <c:v>63924</c:v>
                </c:pt>
                <c:pt idx="25">
                  <c:v>67615</c:v>
                </c:pt>
                <c:pt idx="26">
                  <c:v>71300</c:v>
                </c:pt>
                <c:pt idx="27">
                  <c:v>75004</c:v>
                </c:pt>
                <c:pt idx="28">
                  <c:v>78677</c:v>
                </c:pt>
                <c:pt idx="29">
                  <c:v>82348</c:v>
                </c:pt>
                <c:pt idx="30">
                  <c:v>85980</c:v>
                </c:pt>
                <c:pt idx="31">
                  <c:v>89604</c:v>
                </c:pt>
                <c:pt idx="32">
                  <c:v>93197</c:v>
                </c:pt>
                <c:pt idx="33">
                  <c:v>96732</c:v>
                </c:pt>
                <c:pt idx="34">
                  <c:v>100251</c:v>
                </c:pt>
                <c:pt idx="35">
                  <c:v>103781</c:v>
                </c:pt>
                <c:pt idx="36">
                  <c:v>107270</c:v>
                </c:pt>
                <c:pt idx="37">
                  <c:v>110701</c:v>
                </c:pt>
                <c:pt idx="38">
                  <c:v>114104</c:v>
                </c:pt>
                <c:pt idx="39">
                  <c:v>117465</c:v>
                </c:pt>
                <c:pt idx="40">
                  <c:v>120791</c:v>
                </c:pt>
                <c:pt idx="41">
                  <c:v>124047</c:v>
                </c:pt>
                <c:pt idx="42">
                  <c:v>127255</c:v>
                </c:pt>
                <c:pt idx="43">
                  <c:v>130376</c:v>
                </c:pt>
                <c:pt idx="44">
                  <c:v>133399</c:v>
                </c:pt>
                <c:pt idx="45">
                  <c:v>136212</c:v>
                </c:pt>
                <c:pt idx="46">
                  <c:v>138786</c:v>
                </c:pt>
                <c:pt idx="47">
                  <c:v>141070</c:v>
                </c:pt>
                <c:pt idx="48">
                  <c:v>142787</c:v>
                </c:pt>
                <c:pt idx="49">
                  <c:v>143941</c:v>
                </c:pt>
                <c:pt idx="50">
                  <c:v>144492</c:v>
                </c:pt>
                <c:pt idx="51">
                  <c:v>144676</c:v>
                </c:pt>
                <c:pt idx="52">
                  <c:v>144743</c:v>
                </c:pt>
                <c:pt idx="53">
                  <c:v>144792</c:v>
                </c:pt>
                <c:pt idx="54">
                  <c:v>144853</c:v>
                </c:pt>
                <c:pt idx="55">
                  <c:v>144903</c:v>
                </c:pt>
                <c:pt idx="56">
                  <c:v>144954</c:v>
                </c:pt>
                <c:pt idx="57">
                  <c:v>145005</c:v>
                </c:pt>
                <c:pt idx="58">
                  <c:v>145055</c:v>
                </c:pt>
                <c:pt idx="59">
                  <c:v>145092</c:v>
                </c:pt>
                <c:pt idx="60">
                  <c:v>145141</c:v>
                </c:pt>
                <c:pt idx="61">
                  <c:v>145166</c:v>
                </c:pt>
                <c:pt idx="62">
                  <c:v>145203</c:v>
                </c:pt>
                <c:pt idx="63">
                  <c:v>145246</c:v>
                </c:pt>
                <c:pt idx="64">
                  <c:v>145285</c:v>
                </c:pt>
                <c:pt idx="65">
                  <c:v>145308</c:v>
                </c:pt>
                <c:pt idx="66">
                  <c:v>145343</c:v>
                </c:pt>
                <c:pt idx="67">
                  <c:v>145367</c:v>
                </c:pt>
                <c:pt idx="68">
                  <c:v>145392</c:v>
                </c:pt>
                <c:pt idx="69">
                  <c:v>145416</c:v>
                </c:pt>
                <c:pt idx="70">
                  <c:v>145439</c:v>
                </c:pt>
                <c:pt idx="71">
                  <c:v>145464</c:v>
                </c:pt>
                <c:pt idx="72">
                  <c:v>145479</c:v>
                </c:pt>
                <c:pt idx="73">
                  <c:v>145504</c:v>
                </c:pt>
                <c:pt idx="74">
                  <c:v>145521</c:v>
                </c:pt>
                <c:pt idx="75">
                  <c:v>145548</c:v>
                </c:pt>
                <c:pt idx="76">
                  <c:v>145566</c:v>
                </c:pt>
                <c:pt idx="77">
                  <c:v>145591</c:v>
                </c:pt>
                <c:pt idx="78">
                  <c:v>145609</c:v>
                </c:pt>
                <c:pt idx="79">
                  <c:v>145634</c:v>
                </c:pt>
                <c:pt idx="80">
                  <c:v>145650</c:v>
                </c:pt>
                <c:pt idx="81">
                  <c:v>145669</c:v>
                </c:pt>
                <c:pt idx="82">
                  <c:v>145691</c:v>
                </c:pt>
                <c:pt idx="83">
                  <c:v>145712</c:v>
                </c:pt>
                <c:pt idx="84">
                  <c:v>145732</c:v>
                </c:pt>
                <c:pt idx="85">
                  <c:v>145750</c:v>
                </c:pt>
                <c:pt idx="86">
                  <c:v>145768</c:v>
                </c:pt>
                <c:pt idx="87">
                  <c:v>145788</c:v>
                </c:pt>
                <c:pt idx="88">
                  <c:v>145804</c:v>
                </c:pt>
                <c:pt idx="89">
                  <c:v>145829</c:v>
                </c:pt>
                <c:pt idx="90">
                  <c:v>145847</c:v>
                </c:pt>
                <c:pt idx="91">
                  <c:v>145856</c:v>
                </c:pt>
                <c:pt idx="92">
                  <c:v>145871</c:v>
                </c:pt>
                <c:pt idx="93">
                  <c:v>145882</c:v>
                </c:pt>
                <c:pt idx="94">
                  <c:v>145891</c:v>
                </c:pt>
                <c:pt idx="95">
                  <c:v>145908</c:v>
                </c:pt>
                <c:pt idx="96">
                  <c:v>145927</c:v>
                </c:pt>
                <c:pt idx="97">
                  <c:v>145939</c:v>
                </c:pt>
                <c:pt idx="98">
                  <c:v>145949</c:v>
                </c:pt>
                <c:pt idx="99">
                  <c:v>145972</c:v>
                </c:pt>
                <c:pt idx="100">
                  <c:v>145983</c:v>
                </c:pt>
                <c:pt idx="101">
                  <c:v>145991</c:v>
                </c:pt>
                <c:pt idx="102">
                  <c:v>145999</c:v>
                </c:pt>
                <c:pt idx="103">
                  <c:v>146010</c:v>
                </c:pt>
                <c:pt idx="104">
                  <c:v>146026</c:v>
                </c:pt>
                <c:pt idx="105">
                  <c:v>146034</c:v>
                </c:pt>
                <c:pt idx="106">
                  <c:v>146042</c:v>
                </c:pt>
                <c:pt idx="107">
                  <c:v>146054</c:v>
                </c:pt>
                <c:pt idx="108">
                  <c:v>146066</c:v>
                </c:pt>
                <c:pt idx="109">
                  <c:v>146074</c:v>
                </c:pt>
                <c:pt idx="110">
                  <c:v>146083</c:v>
                </c:pt>
                <c:pt idx="111">
                  <c:v>146097</c:v>
                </c:pt>
                <c:pt idx="112">
                  <c:v>146108</c:v>
                </c:pt>
                <c:pt idx="113">
                  <c:v>146118</c:v>
                </c:pt>
                <c:pt idx="114">
                  <c:v>146132</c:v>
                </c:pt>
                <c:pt idx="115">
                  <c:v>146151</c:v>
                </c:pt>
                <c:pt idx="116">
                  <c:v>146161</c:v>
                </c:pt>
                <c:pt idx="117">
                  <c:v>146173</c:v>
                </c:pt>
                <c:pt idx="118">
                  <c:v>146180</c:v>
                </c:pt>
                <c:pt idx="119">
                  <c:v>146191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FFD-4E82-A288-879DFE89D436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Case - Air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FFD-4E82-A288-879DFE89D436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Case - Stationary</c:v>
                </c:pt>
              </c:strCache>
            </c:strRef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249</c:v>
                </c:pt>
                <c:pt idx="3">
                  <c:v>1453</c:v>
                </c:pt>
                <c:pt idx="4">
                  <c:v>1809</c:v>
                </c:pt>
                <c:pt idx="5">
                  <c:v>2847</c:v>
                </c:pt>
                <c:pt idx="6">
                  <c:v>3975</c:v>
                </c:pt>
                <c:pt idx="7">
                  <c:v>4739</c:v>
                </c:pt>
                <c:pt idx="8">
                  <c:v>5665</c:v>
                </c:pt>
                <c:pt idx="9">
                  <c:v>6793</c:v>
                </c:pt>
                <c:pt idx="10">
                  <c:v>7913</c:v>
                </c:pt>
                <c:pt idx="11">
                  <c:v>9073</c:v>
                </c:pt>
                <c:pt idx="12">
                  <c:v>10189</c:v>
                </c:pt>
                <c:pt idx="13">
                  <c:v>11354</c:v>
                </c:pt>
                <c:pt idx="14">
                  <c:v>12532</c:v>
                </c:pt>
                <c:pt idx="15">
                  <c:v>13796</c:v>
                </c:pt>
                <c:pt idx="16">
                  <c:v>15008</c:v>
                </c:pt>
                <c:pt idx="17">
                  <c:v>16235</c:v>
                </c:pt>
                <c:pt idx="18">
                  <c:v>17446</c:v>
                </c:pt>
                <c:pt idx="19">
                  <c:v>18675</c:v>
                </c:pt>
                <c:pt idx="20">
                  <c:v>19915</c:v>
                </c:pt>
                <c:pt idx="21">
                  <c:v>21161</c:v>
                </c:pt>
                <c:pt idx="22">
                  <c:v>22425</c:v>
                </c:pt>
                <c:pt idx="23">
                  <c:v>23658</c:v>
                </c:pt>
                <c:pt idx="24">
                  <c:v>24903</c:v>
                </c:pt>
                <c:pt idx="25">
                  <c:v>26153</c:v>
                </c:pt>
                <c:pt idx="26">
                  <c:v>27422</c:v>
                </c:pt>
                <c:pt idx="27">
                  <c:v>28686</c:v>
                </c:pt>
                <c:pt idx="28">
                  <c:v>29936</c:v>
                </c:pt>
                <c:pt idx="29">
                  <c:v>31188</c:v>
                </c:pt>
                <c:pt idx="30">
                  <c:v>32432</c:v>
                </c:pt>
                <c:pt idx="31">
                  <c:v>33625</c:v>
                </c:pt>
                <c:pt idx="32">
                  <c:v>34859</c:v>
                </c:pt>
                <c:pt idx="33">
                  <c:v>36062</c:v>
                </c:pt>
                <c:pt idx="34">
                  <c:v>37290</c:v>
                </c:pt>
                <c:pt idx="35">
                  <c:v>38499</c:v>
                </c:pt>
                <c:pt idx="36">
                  <c:v>39691</c:v>
                </c:pt>
                <c:pt idx="37">
                  <c:v>40913</c:v>
                </c:pt>
                <c:pt idx="38">
                  <c:v>42102</c:v>
                </c:pt>
                <c:pt idx="39">
                  <c:v>43308</c:v>
                </c:pt>
                <c:pt idx="40">
                  <c:v>44500</c:v>
                </c:pt>
                <c:pt idx="41">
                  <c:v>45700</c:v>
                </c:pt>
                <c:pt idx="42">
                  <c:v>46872</c:v>
                </c:pt>
                <c:pt idx="43">
                  <c:v>48076</c:v>
                </c:pt>
                <c:pt idx="44">
                  <c:v>49262</c:v>
                </c:pt>
                <c:pt idx="45">
                  <c:v>50442</c:v>
                </c:pt>
                <c:pt idx="46">
                  <c:v>51619</c:v>
                </c:pt>
                <c:pt idx="47">
                  <c:v>52809</c:v>
                </c:pt>
                <c:pt idx="48">
                  <c:v>53999</c:v>
                </c:pt>
                <c:pt idx="49">
                  <c:v>55203</c:v>
                </c:pt>
                <c:pt idx="50">
                  <c:v>56378</c:v>
                </c:pt>
                <c:pt idx="51">
                  <c:v>57559</c:v>
                </c:pt>
                <c:pt idx="52">
                  <c:v>58748</c:v>
                </c:pt>
                <c:pt idx="53">
                  <c:v>59929</c:v>
                </c:pt>
                <c:pt idx="54">
                  <c:v>61142</c:v>
                </c:pt>
                <c:pt idx="55">
                  <c:v>62315</c:v>
                </c:pt>
                <c:pt idx="56">
                  <c:v>63518</c:v>
                </c:pt>
                <c:pt idx="57">
                  <c:v>64745</c:v>
                </c:pt>
                <c:pt idx="58">
                  <c:v>65961</c:v>
                </c:pt>
                <c:pt idx="59">
                  <c:v>67194</c:v>
                </c:pt>
                <c:pt idx="60">
                  <c:v>68433</c:v>
                </c:pt>
                <c:pt idx="61">
                  <c:v>69660</c:v>
                </c:pt>
                <c:pt idx="62">
                  <c:v>70955</c:v>
                </c:pt>
                <c:pt idx="63">
                  <c:v>72204</c:v>
                </c:pt>
                <c:pt idx="64">
                  <c:v>73490</c:v>
                </c:pt>
                <c:pt idx="65">
                  <c:v>74791</c:v>
                </c:pt>
                <c:pt idx="66">
                  <c:v>76115</c:v>
                </c:pt>
                <c:pt idx="67">
                  <c:v>77454</c:v>
                </c:pt>
                <c:pt idx="68">
                  <c:v>78824</c:v>
                </c:pt>
                <c:pt idx="69">
                  <c:v>80245</c:v>
                </c:pt>
                <c:pt idx="70">
                  <c:v>81638</c:v>
                </c:pt>
                <c:pt idx="71">
                  <c:v>83105</c:v>
                </c:pt>
                <c:pt idx="72">
                  <c:v>84639</c:v>
                </c:pt>
                <c:pt idx="73">
                  <c:v>86142</c:v>
                </c:pt>
                <c:pt idx="74">
                  <c:v>87688</c:v>
                </c:pt>
                <c:pt idx="75">
                  <c:v>89307</c:v>
                </c:pt>
                <c:pt idx="76">
                  <c:v>90981</c:v>
                </c:pt>
                <c:pt idx="77">
                  <c:v>92727</c:v>
                </c:pt>
                <c:pt idx="78">
                  <c:v>94513</c:v>
                </c:pt>
                <c:pt idx="79">
                  <c:v>96384</c:v>
                </c:pt>
                <c:pt idx="80">
                  <c:v>98353</c:v>
                </c:pt>
                <c:pt idx="81">
                  <c:v>100421</c:v>
                </c:pt>
                <c:pt idx="82">
                  <c:v>102580</c:v>
                </c:pt>
                <c:pt idx="83">
                  <c:v>104819</c:v>
                </c:pt>
                <c:pt idx="84">
                  <c:v>107140</c:v>
                </c:pt>
                <c:pt idx="85">
                  <c:v>109588</c:v>
                </c:pt>
                <c:pt idx="86">
                  <c:v>112053</c:v>
                </c:pt>
                <c:pt idx="87">
                  <c:v>114637</c:v>
                </c:pt>
                <c:pt idx="88">
                  <c:v>117234</c:v>
                </c:pt>
                <c:pt idx="89">
                  <c:v>119878</c:v>
                </c:pt>
                <c:pt idx="90">
                  <c:v>122512</c:v>
                </c:pt>
                <c:pt idx="91">
                  <c:v>125135</c:v>
                </c:pt>
                <c:pt idx="92">
                  <c:v>127656</c:v>
                </c:pt>
                <c:pt idx="93">
                  <c:v>129978</c:v>
                </c:pt>
                <c:pt idx="94">
                  <c:v>132075</c:v>
                </c:pt>
                <c:pt idx="95">
                  <c:v>133869</c:v>
                </c:pt>
                <c:pt idx="96">
                  <c:v>135419</c:v>
                </c:pt>
                <c:pt idx="97">
                  <c:v>136807</c:v>
                </c:pt>
                <c:pt idx="98">
                  <c:v>138028</c:v>
                </c:pt>
                <c:pt idx="99">
                  <c:v>139148</c:v>
                </c:pt>
                <c:pt idx="100">
                  <c:v>140168</c:v>
                </c:pt>
                <c:pt idx="101">
                  <c:v>141085</c:v>
                </c:pt>
                <c:pt idx="102">
                  <c:v>141910</c:v>
                </c:pt>
                <c:pt idx="103">
                  <c:v>142651</c:v>
                </c:pt>
                <c:pt idx="104">
                  <c:v>143248</c:v>
                </c:pt>
                <c:pt idx="105">
                  <c:v>143707</c:v>
                </c:pt>
                <c:pt idx="106">
                  <c:v>144039</c:v>
                </c:pt>
                <c:pt idx="107">
                  <c:v>144289</c:v>
                </c:pt>
                <c:pt idx="108">
                  <c:v>144439</c:v>
                </c:pt>
                <c:pt idx="109">
                  <c:v>144512</c:v>
                </c:pt>
                <c:pt idx="110">
                  <c:v>144555</c:v>
                </c:pt>
                <c:pt idx="111">
                  <c:v>144588</c:v>
                </c:pt>
                <c:pt idx="112">
                  <c:v>144622</c:v>
                </c:pt>
                <c:pt idx="113">
                  <c:v>144653</c:v>
                </c:pt>
                <c:pt idx="114">
                  <c:v>144669</c:v>
                </c:pt>
                <c:pt idx="115">
                  <c:v>144696</c:v>
                </c:pt>
                <c:pt idx="116">
                  <c:v>144714</c:v>
                </c:pt>
                <c:pt idx="117">
                  <c:v>144728</c:v>
                </c:pt>
                <c:pt idx="118">
                  <c:v>144746</c:v>
                </c:pt>
                <c:pt idx="119">
                  <c:v>144770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FFD-4E82-A288-879DFE89D436}"/>
            </c:ext>
          </c:extLst>
        </c:ser>
        <c:ser>
          <c:idx val="3"/>
          <c:order val="3"/>
          <c:tx>
            <c:v>補助線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Sheet1!$H$2:$H$3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Sheet1!$I$2:$I$3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FFD-4E82-A288-879DFE89D4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904320"/>
        <c:axId val="109902080"/>
      </c:scatterChart>
      <c:valAx>
        <c:axId val="109904320"/>
        <c:scaling>
          <c:orientation val="minMax"/>
          <c:max val="0.24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902080"/>
        <c:crosses val="autoZero"/>
        <c:crossBetween val="midCat"/>
        <c:majorUnit val="4.0000000000000008E-2"/>
      </c:valAx>
      <c:valAx>
        <c:axId val="10990208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904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091572783003388"/>
          <c:y val="0.40673856477019876"/>
          <c:w val="0.21420477907877172"/>
          <c:h val="0.285198898939215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Case1 - 1500[kg/m3]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C03-41C8-839C-0AB6B8CF5451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Case2 - 3000[kg/m3]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2</c:v>
                </c:pt>
                <c:pt idx="2">
                  <c:v>1734</c:v>
                </c:pt>
                <c:pt idx="3">
                  <c:v>4281</c:v>
                </c:pt>
                <c:pt idx="4">
                  <c:v>6451</c:v>
                </c:pt>
                <c:pt idx="5">
                  <c:v>9075</c:v>
                </c:pt>
                <c:pt idx="6">
                  <c:v>11804</c:v>
                </c:pt>
                <c:pt idx="7">
                  <c:v>14589</c:v>
                </c:pt>
                <c:pt idx="8">
                  <c:v>17450</c:v>
                </c:pt>
                <c:pt idx="9">
                  <c:v>20355</c:v>
                </c:pt>
                <c:pt idx="10">
                  <c:v>23278</c:v>
                </c:pt>
                <c:pt idx="11">
                  <c:v>26231</c:v>
                </c:pt>
                <c:pt idx="12">
                  <c:v>29205</c:v>
                </c:pt>
                <c:pt idx="13">
                  <c:v>32127</c:v>
                </c:pt>
                <c:pt idx="14">
                  <c:v>35067</c:v>
                </c:pt>
                <c:pt idx="15">
                  <c:v>37997</c:v>
                </c:pt>
                <c:pt idx="16">
                  <c:v>40844</c:v>
                </c:pt>
                <c:pt idx="17">
                  <c:v>43719</c:v>
                </c:pt>
                <c:pt idx="18">
                  <c:v>46587</c:v>
                </c:pt>
                <c:pt idx="19">
                  <c:v>49388</c:v>
                </c:pt>
                <c:pt idx="20">
                  <c:v>52146</c:v>
                </c:pt>
                <c:pt idx="21">
                  <c:v>54890</c:v>
                </c:pt>
                <c:pt idx="22">
                  <c:v>57602</c:v>
                </c:pt>
                <c:pt idx="23">
                  <c:v>60283</c:v>
                </c:pt>
                <c:pt idx="24">
                  <c:v>62901</c:v>
                </c:pt>
                <c:pt idx="25">
                  <c:v>65524</c:v>
                </c:pt>
                <c:pt idx="26">
                  <c:v>68056</c:v>
                </c:pt>
                <c:pt idx="27">
                  <c:v>70590</c:v>
                </c:pt>
                <c:pt idx="28">
                  <c:v>73055</c:v>
                </c:pt>
                <c:pt idx="29">
                  <c:v>75533</c:v>
                </c:pt>
                <c:pt idx="30">
                  <c:v>77945</c:v>
                </c:pt>
                <c:pt idx="31">
                  <c:v>80334</c:v>
                </c:pt>
                <c:pt idx="32">
                  <c:v>82676</c:v>
                </c:pt>
                <c:pt idx="33">
                  <c:v>84993</c:v>
                </c:pt>
                <c:pt idx="34">
                  <c:v>87186</c:v>
                </c:pt>
                <c:pt idx="35">
                  <c:v>89176</c:v>
                </c:pt>
                <c:pt idx="36">
                  <c:v>91051</c:v>
                </c:pt>
                <c:pt idx="37">
                  <c:v>92879</c:v>
                </c:pt>
                <c:pt idx="38">
                  <c:v>94668</c:v>
                </c:pt>
                <c:pt idx="39">
                  <c:v>96456</c:v>
                </c:pt>
                <c:pt idx="40">
                  <c:v>98289</c:v>
                </c:pt>
                <c:pt idx="41">
                  <c:v>100139</c:v>
                </c:pt>
                <c:pt idx="42">
                  <c:v>101995</c:v>
                </c:pt>
                <c:pt idx="43">
                  <c:v>103838</c:v>
                </c:pt>
                <c:pt idx="44">
                  <c:v>105655</c:v>
                </c:pt>
                <c:pt idx="45">
                  <c:v>107521</c:v>
                </c:pt>
                <c:pt idx="46">
                  <c:v>109351</c:v>
                </c:pt>
                <c:pt idx="47">
                  <c:v>111214</c:v>
                </c:pt>
                <c:pt idx="48">
                  <c:v>113029</c:v>
                </c:pt>
                <c:pt idx="49">
                  <c:v>114885</c:v>
                </c:pt>
                <c:pt idx="50">
                  <c:v>116719</c:v>
                </c:pt>
                <c:pt idx="51">
                  <c:v>118556</c:v>
                </c:pt>
                <c:pt idx="52">
                  <c:v>120357</c:v>
                </c:pt>
                <c:pt idx="53">
                  <c:v>122184</c:v>
                </c:pt>
                <c:pt idx="54">
                  <c:v>123980</c:v>
                </c:pt>
                <c:pt idx="55">
                  <c:v>125782</c:v>
                </c:pt>
                <c:pt idx="56">
                  <c:v>127528</c:v>
                </c:pt>
                <c:pt idx="57">
                  <c:v>129304</c:v>
                </c:pt>
                <c:pt idx="58">
                  <c:v>131041</c:v>
                </c:pt>
                <c:pt idx="59">
                  <c:v>132722</c:v>
                </c:pt>
                <c:pt idx="60">
                  <c:v>134398</c:v>
                </c:pt>
                <c:pt idx="61">
                  <c:v>136017</c:v>
                </c:pt>
                <c:pt idx="62">
                  <c:v>137558</c:v>
                </c:pt>
                <c:pt idx="63">
                  <c:v>139022</c:v>
                </c:pt>
                <c:pt idx="64">
                  <c:v>140373</c:v>
                </c:pt>
                <c:pt idx="65">
                  <c:v>141534</c:v>
                </c:pt>
                <c:pt idx="66">
                  <c:v>142522</c:v>
                </c:pt>
                <c:pt idx="67">
                  <c:v>143313</c:v>
                </c:pt>
                <c:pt idx="68">
                  <c:v>143934</c:v>
                </c:pt>
                <c:pt idx="69">
                  <c:v>144338</c:v>
                </c:pt>
                <c:pt idx="70">
                  <c:v>144619</c:v>
                </c:pt>
                <c:pt idx="71">
                  <c:v>144740</c:v>
                </c:pt>
                <c:pt idx="72">
                  <c:v>144785</c:v>
                </c:pt>
                <c:pt idx="73">
                  <c:v>144804</c:v>
                </c:pt>
                <c:pt idx="74">
                  <c:v>144838</c:v>
                </c:pt>
                <c:pt idx="75">
                  <c:v>144866</c:v>
                </c:pt>
                <c:pt idx="76">
                  <c:v>144898</c:v>
                </c:pt>
                <c:pt idx="77">
                  <c:v>144932</c:v>
                </c:pt>
                <c:pt idx="78">
                  <c:v>144953</c:v>
                </c:pt>
                <c:pt idx="79">
                  <c:v>144983</c:v>
                </c:pt>
                <c:pt idx="80">
                  <c:v>145011</c:v>
                </c:pt>
                <c:pt idx="81">
                  <c:v>145039</c:v>
                </c:pt>
                <c:pt idx="82">
                  <c:v>145057</c:v>
                </c:pt>
                <c:pt idx="83">
                  <c:v>145073</c:v>
                </c:pt>
                <c:pt idx="84">
                  <c:v>145095</c:v>
                </c:pt>
                <c:pt idx="85">
                  <c:v>145119</c:v>
                </c:pt>
                <c:pt idx="86">
                  <c:v>145140</c:v>
                </c:pt>
                <c:pt idx="87">
                  <c:v>145166</c:v>
                </c:pt>
                <c:pt idx="88">
                  <c:v>145198</c:v>
                </c:pt>
                <c:pt idx="89">
                  <c:v>145222</c:v>
                </c:pt>
                <c:pt idx="90">
                  <c:v>145238</c:v>
                </c:pt>
                <c:pt idx="91">
                  <c:v>145254</c:v>
                </c:pt>
                <c:pt idx="92">
                  <c:v>145282</c:v>
                </c:pt>
                <c:pt idx="93">
                  <c:v>145308</c:v>
                </c:pt>
                <c:pt idx="94">
                  <c:v>145325</c:v>
                </c:pt>
                <c:pt idx="95">
                  <c:v>145345</c:v>
                </c:pt>
                <c:pt idx="96">
                  <c:v>145357</c:v>
                </c:pt>
                <c:pt idx="97">
                  <c:v>145369</c:v>
                </c:pt>
                <c:pt idx="98">
                  <c:v>145382</c:v>
                </c:pt>
                <c:pt idx="99">
                  <c:v>145397</c:v>
                </c:pt>
                <c:pt idx="100">
                  <c:v>145416</c:v>
                </c:pt>
                <c:pt idx="101">
                  <c:v>145437</c:v>
                </c:pt>
                <c:pt idx="102">
                  <c:v>145455</c:v>
                </c:pt>
                <c:pt idx="103">
                  <c:v>145469</c:v>
                </c:pt>
                <c:pt idx="104">
                  <c:v>145482</c:v>
                </c:pt>
                <c:pt idx="105">
                  <c:v>145491</c:v>
                </c:pt>
                <c:pt idx="106">
                  <c:v>145507</c:v>
                </c:pt>
                <c:pt idx="107">
                  <c:v>145525</c:v>
                </c:pt>
                <c:pt idx="108">
                  <c:v>145533</c:v>
                </c:pt>
                <c:pt idx="109">
                  <c:v>145545</c:v>
                </c:pt>
                <c:pt idx="110">
                  <c:v>145560</c:v>
                </c:pt>
                <c:pt idx="111">
                  <c:v>145575</c:v>
                </c:pt>
                <c:pt idx="112">
                  <c:v>145585</c:v>
                </c:pt>
                <c:pt idx="113">
                  <c:v>145598</c:v>
                </c:pt>
                <c:pt idx="114">
                  <c:v>145611</c:v>
                </c:pt>
                <c:pt idx="115">
                  <c:v>145631</c:v>
                </c:pt>
                <c:pt idx="116">
                  <c:v>145644</c:v>
                </c:pt>
                <c:pt idx="117">
                  <c:v>145663</c:v>
                </c:pt>
                <c:pt idx="118">
                  <c:v>145673</c:v>
                </c:pt>
                <c:pt idx="119">
                  <c:v>145684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C03-41C8-839C-0AB6B8CF5451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Case3 - 4500[kg/m3]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1518</c:v>
                </c:pt>
                <c:pt idx="3">
                  <c:v>3200</c:v>
                </c:pt>
                <c:pt idx="4">
                  <c:v>5599</c:v>
                </c:pt>
                <c:pt idx="5">
                  <c:v>7812</c:v>
                </c:pt>
                <c:pt idx="6">
                  <c:v>10416</c:v>
                </c:pt>
                <c:pt idx="7">
                  <c:v>13058</c:v>
                </c:pt>
                <c:pt idx="8">
                  <c:v>15845</c:v>
                </c:pt>
                <c:pt idx="9">
                  <c:v>18707</c:v>
                </c:pt>
                <c:pt idx="10">
                  <c:v>21625</c:v>
                </c:pt>
                <c:pt idx="11">
                  <c:v>24635</c:v>
                </c:pt>
                <c:pt idx="12">
                  <c:v>27670</c:v>
                </c:pt>
                <c:pt idx="13">
                  <c:v>30757</c:v>
                </c:pt>
                <c:pt idx="14">
                  <c:v>33802</c:v>
                </c:pt>
                <c:pt idx="15">
                  <c:v>36840</c:v>
                </c:pt>
                <c:pt idx="16">
                  <c:v>39935</c:v>
                </c:pt>
                <c:pt idx="17">
                  <c:v>43006</c:v>
                </c:pt>
                <c:pt idx="18">
                  <c:v>46072</c:v>
                </c:pt>
                <c:pt idx="19">
                  <c:v>49091</c:v>
                </c:pt>
                <c:pt idx="20">
                  <c:v>52106</c:v>
                </c:pt>
                <c:pt idx="21">
                  <c:v>55105</c:v>
                </c:pt>
                <c:pt idx="22">
                  <c:v>58068</c:v>
                </c:pt>
                <c:pt idx="23">
                  <c:v>61011</c:v>
                </c:pt>
                <c:pt idx="24">
                  <c:v>63919</c:v>
                </c:pt>
                <c:pt idx="25">
                  <c:v>66812</c:v>
                </c:pt>
                <c:pt idx="26">
                  <c:v>69668</c:v>
                </c:pt>
                <c:pt idx="27">
                  <c:v>72480</c:v>
                </c:pt>
                <c:pt idx="28">
                  <c:v>75278</c:v>
                </c:pt>
                <c:pt idx="29">
                  <c:v>78030</c:v>
                </c:pt>
                <c:pt idx="30">
                  <c:v>80758</c:v>
                </c:pt>
                <c:pt idx="31">
                  <c:v>83462</c:v>
                </c:pt>
                <c:pt idx="32">
                  <c:v>86129</c:v>
                </c:pt>
                <c:pt idx="33">
                  <c:v>88769</c:v>
                </c:pt>
                <c:pt idx="34">
                  <c:v>91352</c:v>
                </c:pt>
                <c:pt idx="35">
                  <c:v>93703</c:v>
                </c:pt>
                <c:pt idx="36">
                  <c:v>96005</c:v>
                </c:pt>
                <c:pt idx="37">
                  <c:v>98217</c:v>
                </c:pt>
                <c:pt idx="38">
                  <c:v>100475</c:v>
                </c:pt>
                <c:pt idx="39">
                  <c:v>102721</c:v>
                </c:pt>
                <c:pt idx="40">
                  <c:v>105018</c:v>
                </c:pt>
                <c:pt idx="41">
                  <c:v>107267</c:v>
                </c:pt>
                <c:pt idx="42">
                  <c:v>109559</c:v>
                </c:pt>
                <c:pt idx="43">
                  <c:v>111818</c:v>
                </c:pt>
                <c:pt idx="44">
                  <c:v>114077</c:v>
                </c:pt>
                <c:pt idx="45">
                  <c:v>116346</c:v>
                </c:pt>
                <c:pt idx="46">
                  <c:v>118579</c:v>
                </c:pt>
                <c:pt idx="47">
                  <c:v>120831</c:v>
                </c:pt>
                <c:pt idx="48">
                  <c:v>123091</c:v>
                </c:pt>
                <c:pt idx="49">
                  <c:v>125294</c:v>
                </c:pt>
                <c:pt idx="50">
                  <c:v>127518</c:v>
                </c:pt>
                <c:pt idx="51">
                  <c:v>129668</c:v>
                </c:pt>
                <c:pt idx="52">
                  <c:v>131816</c:v>
                </c:pt>
                <c:pt idx="53">
                  <c:v>133912</c:v>
                </c:pt>
                <c:pt idx="54">
                  <c:v>135929</c:v>
                </c:pt>
                <c:pt idx="55">
                  <c:v>137830</c:v>
                </c:pt>
                <c:pt idx="56">
                  <c:v>139642</c:v>
                </c:pt>
                <c:pt idx="57">
                  <c:v>141251</c:v>
                </c:pt>
                <c:pt idx="58">
                  <c:v>142593</c:v>
                </c:pt>
                <c:pt idx="59">
                  <c:v>143641</c:v>
                </c:pt>
                <c:pt idx="60">
                  <c:v>144455</c:v>
                </c:pt>
                <c:pt idx="61">
                  <c:v>144961</c:v>
                </c:pt>
                <c:pt idx="62">
                  <c:v>145186</c:v>
                </c:pt>
                <c:pt idx="63">
                  <c:v>145253</c:v>
                </c:pt>
                <c:pt idx="64">
                  <c:v>145261</c:v>
                </c:pt>
                <c:pt idx="65">
                  <c:v>145272</c:v>
                </c:pt>
                <c:pt idx="66">
                  <c:v>145302</c:v>
                </c:pt>
                <c:pt idx="67">
                  <c:v>145339</c:v>
                </c:pt>
                <c:pt idx="68">
                  <c:v>145376</c:v>
                </c:pt>
                <c:pt idx="69">
                  <c:v>145409</c:v>
                </c:pt>
                <c:pt idx="70">
                  <c:v>145439</c:v>
                </c:pt>
                <c:pt idx="71">
                  <c:v>145466</c:v>
                </c:pt>
                <c:pt idx="72">
                  <c:v>145490</c:v>
                </c:pt>
                <c:pt idx="73">
                  <c:v>145530</c:v>
                </c:pt>
                <c:pt idx="74">
                  <c:v>145553</c:v>
                </c:pt>
                <c:pt idx="75">
                  <c:v>145582</c:v>
                </c:pt>
                <c:pt idx="76">
                  <c:v>145604</c:v>
                </c:pt>
                <c:pt idx="77">
                  <c:v>145627</c:v>
                </c:pt>
                <c:pt idx="78">
                  <c:v>145657</c:v>
                </c:pt>
                <c:pt idx="79">
                  <c:v>145691</c:v>
                </c:pt>
                <c:pt idx="80">
                  <c:v>145713</c:v>
                </c:pt>
                <c:pt idx="81">
                  <c:v>145731</c:v>
                </c:pt>
                <c:pt idx="82">
                  <c:v>145755</c:v>
                </c:pt>
                <c:pt idx="83">
                  <c:v>145788</c:v>
                </c:pt>
                <c:pt idx="84">
                  <c:v>145805</c:v>
                </c:pt>
                <c:pt idx="85">
                  <c:v>145819</c:v>
                </c:pt>
                <c:pt idx="86">
                  <c:v>145839</c:v>
                </c:pt>
                <c:pt idx="87">
                  <c:v>145854</c:v>
                </c:pt>
                <c:pt idx="88">
                  <c:v>145874</c:v>
                </c:pt>
                <c:pt idx="89">
                  <c:v>145891</c:v>
                </c:pt>
                <c:pt idx="90">
                  <c:v>145899</c:v>
                </c:pt>
                <c:pt idx="91">
                  <c:v>145918</c:v>
                </c:pt>
                <c:pt idx="92">
                  <c:v>145944</c:v>
                </c:pt>
                <c:pt idx="93">
                  <c:v>145957</c:v>
                </c:pt>
                <c:pt idx="94">
                  <c:v>145980</c:v>
                </c:pt>
                <c:pt idx="95">
                  <c:v>145996</c:v>
                </c:pt>
                <c:pt idx="96">
                  <c:v>146006</c:v>
                </c:pt>
                <c:pt idx="97">
                  <c:v>146024</c:v>
                </c:pt>
                <c:pt idx="98">
                  <c:v>146039</c:v>
                </c:pt>
                <c:pt idx="99">
                  <c:v>146057</c:v>
                </c:pt>
                <c:pt idx="100">
                  <c:v>146078</c:v>
                </c:pt>
                <c:pt idx="101">
                  <c:v>146085</c:v>
                </c:pt>
                <c:pt idx="102">
                  <c:v>146108</c:v>
                </c:pt>
                <c:pt idx="103">
                  <c:v>146130</c:v>
                </c:pt>
                <c:pt idx="104">
                  <c:v>146147</c:v>
                </c:pt>
                <c:pt idx="105">
                  <c:v>146159</c:v>
                </c:pt>
                <c:pt idx="106">
                  <c:v>146179</c:v>
                </c:pt>
                <c:pt idx="107">
                  <c:v>146191</c:v>
                </c:pt>
                <c:pt idx="108">
                  <c:v>146207</c:v>
                </c:pt>
                <c:pt idx="109">
                  <c:v>146225</c:v>
                </c:pt>
                <c:pt idx="110">
                  <c:v>146237</c:v>
                </c:pt>
                <c:pt idx="111">
                  <c:v>146257</c:v>
                </c:pt>
                <c:pt idx="112">
                  <c:v>146271</c:v>
                </c:pt>
                <c:pt idx="113">
                  <c:v>146281</c:v>
                </c:pt>
                <c:pt idx="114">
                  <c:v>146296</c:v>
                </c:pt>
                <c:pt idx="115">
                  <c:v>146313</c:v>
                </c:pt>
                <c:pt idx="116">
                  <c:v>146329</c:v>
                </c:pt>
                <c:pt idx="117">
                  <c:v>146341</c:v>
                </c:pt>
                <c:pt idx="118">
                  <c:v>146355</c:v>
                </c:pt>
                <c:pt idx="119">
                  <c:v>146365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C03-41C8-839C-0AB6B8CF5451}"/>
            </c:ext>
          </c:extLst>
        </c:ser>
        <c:ser>
          <c:idx val="3"/>
          <c:order val="3"/>
          <c:tx>
            <c:v>補助線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Sheet1!$H$2:$H$3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Sheet1!$I$2:$I$3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C03-41C8-839C-0AB6B8CF5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904320"/>
        <c:axId val="109902080"/>
      </c:scatterChart>
      <c:valAx>
        <c:axId val="109904320"/>
        <c:scaling>
          <c:orientation val="minMax"/>
          <c:max val="0.24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902080"/>
        <c:crosses val="autoZero"/>
        <c:crossBetween val="midCat"/>
        <c:majorUnit val="4.0000000000000008E-2"/>
      </c:valAx>
      <c:valAx>
        <c:axId val="10990208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09904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64599799145851711"/>
          <c:y val="0.34897683921571404"/>
          <c:w val="0.22432879750735507"/>
          <c:h val="0.285198898939215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3C-4348-BC95-E393FA46BB2F}"/>
            </c:ext>
          </c:extLst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3C-4348-BC95-E393FA46BB2F}"/>
            </c:ext>
          </c:extLst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3C-4348-BC95-E393FA46B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2720"/>
        <c:axId val="222923280"/>
      </c:scatterChart>
      <c:valAx>
        <c:axId val="22292272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3280"/>
        <c:crosses val="autoZero"/>
        <c:crossBetween val="midCat"/>
        <c:majorUnit val="4.0000000000000008E-2"/>
      </c:valAx>
      <c:valAx>
        <c:axId val="222923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248011567391681"/>
          <c:h val="0.2555320186746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76C-466C-817F-DF89A33F8B99}"/>
            </c:ext>
          </c:extLst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76C-466C-817F-DF89A33F8B99}"/>
            </c:ext>
          </c:extLst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76C-466C-817F-DF89A33F8B99}"/>
            </c:ext>
          </c:extLst>
        </c:ser>
        <c:ser>
          <c:idx val="3"/>
          <c:order val="3"/>
          <c:tx>
            <c:v>補助線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C-466C-817F-DF89A33F8B99}"/>
              </c:ext>
            </c:extLst>
          </c:dPt>
          <c:xVal>
            <c:numRef>
              <c:f>Sheet1!$H$35:$H$36</c:f>
              <c:numCache>
                <c:formatCode>General</c:formatCode>
                <c:ptCount val="2"/>
                <c:pt idx="0">
                  <c:v>0.03</c:v>
                </c:pt>
                <c:pt idx="1">
                  <c:v>0.03</c:v>
                </c:pt>
              </c:numCache>
            </c:numRef>
          </c:xVal>
          <c:yVal>
            <c:numRef>
              <c:f>Sheet1!$I$35:$I$36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76C-466C-817F-DF89A33F8B99}"/>
            </c:ext>
          </c:extLst>
        </c:ser>
        <c:ser>
          <c:idx val="4"/>
          <c:order val="4"/>
          <c:tx>
            <c:v>補助線-pestle落下終了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Sheet1!$K$35:$K$36</c:f>
              <c:numCache>
                <c:formatCode>General</c:formatCode>
                <c:ptCount val="2"/>
                <c:pt idx="0">
                  <c:v>6.6666000000000003E-2</c:v>
                </c:pt>
                <c:pt idx="1">
                  <c:v>6.6666000000000003E-2</c:v>
                </c:pt>
              </c:numCache>
            </c:numRef>
          </c:xVal>
          <c:yVal>
            <c:numRef>
              <c:f>Sheet1!$L$35:$L$36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676C-466C-817F-DF89A33F8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7760"/>
        <c:axId val="222928320"/>
      </c:scatterChart>
      <c:valAx>
        <c:axId val="2229277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8320"/>
        <c:crosses val="autoZero"/>
        <c:crossBetween val="midCat"/>
        <c:majorUnit val="4.0000000000000008E-2"/>
      </c:valAx>
      <c:valAx>
        <c:axId val="22292832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6706226264050128"/>
          <c:y val="0.39473857803172829"/>
          <c:w val="0.2441916081274986"/>
          <c:h val="0.2488955473486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0.3227</cdr:x>
      <cdr:y>0.75692</cdr:y>
    </cdr:from>
    <cdr:to>
      <cdr:x>0.57783</cdr:x>
      <cdr:y>0.81949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024064" y="2995613"/>
          <a:ext cx="16002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pestle</a:t>
          </a:r>
          <a:r>
            <a:rPr lang="ja-JP" altLang="en-US" sz="1100"/>
            <a:t>落下終了時刻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0.3227</cdr:x>
      <cdr:y>0.75692</cdr:y>
    </cdr:from>
    <cdr:to>
      <cdr:x>0.57783</cdr:x>
      <cdr:y>0.81949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024064" y="2995613"/>
          <a:ext cx="16002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pestle</a:t>
          </a:r>
          <a:r>
            <a:rPr lang="ja-JP" altLang="en-US" sz="1100"/>
            <a:t>落下終了時刻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0.22271</cdr:x>
      <cdr:y>0.71332</cdr:y>
    </cdr:from>
    <cdr:to>
      <cdr:x>0.32774</cdr:x>
      <cdr:y>0.76863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1272307" y="2761671"/>
          <a:ext cx="60003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0.03[s]</a:t>
          </a:r>
          <a:endParaRPr lang="ja-JP" altLang="en-US" sz="1100" dirty="0"/>
        </a:p>
      </cdr:txBody>
    </cdr:sp>
  </cdr:relSizeAnchor>
  <cdr:relSizeAnchor xmlns:cdr="http://schemas.openxmlformats.org/drawingml/2006/chartDrawing">
    <cdr:from>
      <cdr:x>0.34875</cdr:x>
      <cdr:y>0.71332</cdr:y>
    </cdr:from>
    <cdr:to>
      <cdr:x>0.61743</cdr:x>
      <cdr:y>0.82492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1992397" y="2761653"/>
          <a:ext cx="1534960" cy="4320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/>
            <a:t>pestle</a:t>
          </a:r>
          <a:r>
            <a:rPr lang="ja-JP" altLang="en-US" sz="1100" dirty="0"/>
            <a:t>落下終了時刻</a:t>
          </a:r>
          <a:endParaRPr lang="en-US" altLang="ja-JP" sz="1100" dirty="0"/>
        </a:p>
        <a:p xmlns:a="http://schemas.openxmlformats.org/drawingml/2006/main">
          <a:r>
            <a:rPr lang="en-US" altLang="ja-JP" sz="1100" dirty="0"/>
            <a:t>(0.067[s])</a:t>
          </a:r>
          <a:endParaRPr lang="ja-JP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9F1FD37-6DAB-4D5B-B882-0C4E6DA7C2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3C814E-B2F6-40E6-B388-A7F3E417A2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6B068-CA77-465F-B853-131E91E43C2A}" type="datetimeFigureOut">
              <a:rPr kumimoji="1" lang="ja-JP" altLang="en-US" smtClean="0"/>
              <a:t>2018/11/9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ECDF04-0860-4526-9589-6D4F86A48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E24D40-11DD-4646-ABD1-9C1D69A48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7AEE-050C-4631-9C80-FFB2CD4648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759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64D-3982-4EE3-96E7-89935AE1D9FC}" type="datetimeFigureOut">
              <a:rPr kumimoji="1" lang="ja-JP" altLang="en-US" smtClean="0"/>
              <a:t>2018/11/9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1AA7D-5DAA-4ADA-AE8E-B5D3838317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83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D422D2-435C-4F24-B185-C5AB3D9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484A4A3-1C7F-4EBA-B6BB-4A6E2E93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66626"/>
            <a:ext cx="10515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764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871EE-8ABF-44E2-BF9C-448CE89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3B8391-438B-44F5-A89E-A220E13B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BB8622E9-FF08-4F79-9EDB-8E0F6A258ED4}"/>
              </a:ext>
            </a:extLst>
          </p:cNvPr>
          <p:cNvSpPr txBox="1">
            <a:spLocks/>
          </p:cNvSpPr>
          <p:nvPr userDrawn="1"/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200" kern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58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C48365-EB13-4701-828B-E35DD230F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838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D422D2-435C-4F24-B185-C5AB3D9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484A4A3-1C7F-4EBA-B6BB-4A6E2E93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66626"/>
            <a:ext cx="10515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5893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721498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D0C7F80-8B3C-458D-8A8F-9D9B758E21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4931" y="3057893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0" name="メディア プレースホルダー 9">
            <a:extLst>
              <a:ext uri="{FF2B5EF4-FFF2-40B4-BE49-F238E27FC236}">
                <a16:creationId xmlns:a16="http://schemas.microsoft.com/office/drawing/2014/main" id="{EE0CB1EF-2DAD-4B64-9DFA-F8DC33A3467B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5533635" y="1343453"/>
            <a:ext cx="6480000" cy="4320000"/>
          </a:xfrm>
          <a:ln w="19050">
            <a:solidFill>
              <a:srgbClr val="B6EE57"/>
            </a:solidFill>
          </a:ln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24B742D-7AB0-4F5E-AA02-94315E2A4F6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4931" y="2327487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A637741-BCD0-486B-8AE2-DCE6CCF25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74931" y="3788299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D8F2D8D-E3CD-4C66-A69B-FCD92F908EE6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533635" y="5803923"/>
            <a:ext cx="1793392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Case-A</a:t>
            </a:r>
            <a:endParaRPr kumimoji="1" lang="ja-JP" altLang="en-US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45FF29F-822B-48F5-99CA-290AABC0941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664895" y="5808131"/>
            <a:ext cx="2217480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Case-B</a:t>
            </a:r>
            <a:endParaRPr kumimoji="1" lang="ja-JP" altLang="en-US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6CFA23D-EA18-4FEE-90B0-3B579FDA41B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220243" y="5803923"/>
            <a:ext cx="1793392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653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なんでも挿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844162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D0C7F80-8B3C-458D-8A8F-9D9B758E21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4931" y="3057893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24B742D-7AB0-4F5E-AA02-94315E2A4F6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4931" y="2327487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A637741-BCD0-486B-8AE2-DCE6CCF25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74931" y="3788299"/>
            <a:ext cx="4799235" cy="442267"/>
          </a:xfrm>
        </p:spPr>
        <p:txBody>
          <a:bodyPr>
            <a:noAutofit/>
          </a:bodyPr>
          <a:lstStyle>
            <a:lvl1pPr marL="0" indent="0" algn="l">
              <a:buNone/>
              <a:defRPr sz="28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BB92E8C-5455-4982-8A01-AFB982AC1D37}"/>
              </a:ext>
            </a:extLst>
          </p:cNvPr>
          <p:cNvSpPr/>
          <p:nvPr userDrawn="1"/>
        </p:nvSpPr>
        <p:spPr>
          <a:xfrm>
            <a:off x="5533635" y="1348774"/>
            <a:ext cx="6480000" cy="4320000"/>
          </a:xfrm>
          <a:prstGeom prst="rect">
            <a:avLst/>
          </a:prstGeom>
          <a:noFill/>
          <a:ln w="19050">
            <a:solidFill>
              <a:srgbClr val="B6E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45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844162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321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9BEC9-1B09-4715-93DB-D3DEF66A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963758-167A-4A7E-9883-CDF0CD282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A547FD-7A7A-468E-A3B2-E2A934CF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1BC9EAE-68FD-4C2F-A295-A7073E36E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88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10D6E-44CA-423B-A730-DA918BFE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C8DF4F-8F6E-4ADB-9AAF-A3620A01A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1F8A76-DD8C-436B-9234-6755266D0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7B003-0F96-44CE-B66A-6626390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4">
            <a:extLst>
              <a:ext uri="{FF2B5EF4-FFF2-40B4-BE49-F238E27FC236}">
                <a16:creationId xmlns:a16="http://schemas.microsoft.com/office/drawing/2014/main" id="{C7DD3265-B366-47FD-9401-E644C6834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793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570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9BEC9-1B09-4715-93DB-D3DEF66A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963758-167A-4A7E-9883-CDF0CD282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A547FD-7A7A-468E-A3B2-E2A934CF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AF484101-3ED9-4CC6-8A81-031885B1E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325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246567-A723-4A0C-97EE-A07E691BC342}"/>
              </a:ext>
            </a:extLst>
          </p:cNvPr>
          <p:cNvSpPr/>
          <p:nvPr userDrawn="1"/>
        </p:nvSpPr>
        <p:spPr>
          <a:xfrm>
            <a:off x="0" y="6256122"/>
            <a:ext cx="12192000" cy="601878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AE3B2A-9BE8-4F86-A6E4-5D7F2FF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1A88F7-37F3-4033-BA80-48EC1EB1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70" y="1466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621AB-CE88-4DBE-BD1F-A9629575B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AB7D0-6179-47CE-9BC5-EEE197CDD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63654C5-1636-4F20-A03F-ECD4CCF946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B5DAD2-D16A-4ED8-8C88-2581E712CA0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" y="6328114"/>
            <a:ext cx="405268" cy="46513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6F9DBD-19B4-46F9-B448-0B0FAFB42075}"/>
              </a:ext>
            </a:extLst>
          </p:cNvPr>
          <p:cNvSpPr/>
          <p:nvPr userDrawn="1"/>
        </p:nvSpPr>
        <p:spPr>
          <a:xfrm>
            <a:off x="0" y="1064469"/>
            <a:ext cx="12192000" cy="36000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4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4" r:id="rId3"/>
    <p:sldLayoutId id="2147483678" r:id="rId4"/>
    <p:sldLayoutId id="2147483679" r:id="rId5"/>
    <p:sldLayoutId id="2147483663" r:id="rId6"/>
    <p:sldLayoutId id="2147483664" r:id="rId7"/>
    <p:sldLayoutId id="2147483667" r:id="rId8"/>
  </p:sldLayoutIdLst>
  <p:hf hd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246567-A723-4A0C-97EE-A07E691BC342}"/>
              </a:ext>
            </a:extLst>
          </p:cNvPr>
          <p:cNvSpPr/>
          <p:nvPr userDrawn="1"/>
        </p:nvSpPr>
        <p:spPr>
          <a:xfrm>
            <a:off x="0" y="6256122"/>
            <a:ext cx="12192000" cy="601878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AE3B2A-9BE8-4F86-A6E4-5D7F2FF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1A88F7-37F3-4033-BA80-48EC1EB1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70" y="1466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FD287141-24EE-4975-925C-3C0AA5087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100000"/>
              </a:lnSpc>
              <a:defRPr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63654C5-1636-4F20-A03F-ECD4CCF946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2B42B31-D39F-4E24-813F-894C34A57C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" y="6328114"/>
            <a:ext cx="405268" cy="465136"/>
          </a:xfrm>
          <a:prstGeom prst="rect">
            <a:avLst/>
          </a:prstGeom>
        </p:spPr>
      </p:pic>
      <p:sp>
        <p:nvSpPr>
          <p:cNvPr id="16" name="フッター プレースホルダー 4">
            <a:extLst>
              <a:ext uri="{FF2B5EF4-FFF2-40B4-BE49-F238E27FC236}">
                <a16:creationId xmlns:a16="http://schemas.microsoft.com/office/drawing/2014/main" id="{2D41DC16-BB2A-444A-904C-7A0C27D2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4369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CE9030-C2AB-44BB-9443-385E9BB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387F78-4925-4332-BB50-573B43A25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668825F-426B-41CD-9729-4A37A02B0952}"/>
              </a:ext>
            </a:extLst>
          </p:cNvPr>
          <p:cNvSpPr txBox="1">
            <a:spLocks/>
          </p:cNvSpPr>
          <p:nvPr/>
        </p:nvSpPr>
        <p:spPr>
          <a:xfrm>
            <a:off x="838200" y="2002631"/>
            <a:ext cx="10515600" cy="2852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6000" dirty="0">
                <a:uFill>
                  <a:solidFill>
                    <a:srgbClr val="FF695E"/>
                  </a:solidFill>
                </a:uFill>
              </a:rPr>
              <a:t>サクソン効果の数値解析</a:t>
            </a:r>
            <a:br>
              <a:rPr lang="en-US" altLang="ja-JP" dirty="0"/>
            </a:br>
            <a:r>
              <a:rPr lang="en-US" altLang="ja-JP" sz="2800" dirty="0"/>
              <a:t>- </a:t>
            </a:r>
            <a:r>
              <a:rPr lang="ja-JP" altLang="en-US" sz="2800" dirty="0"/>
              <a:t>中間報告 </a:t>
            </a:r>
            <a:r>
              <a:rPr lang="en-US" altLang="ja-JP" sz="2800" dirty="0"/>
              <a:t>-</a:t>
            </a:r>
            <a:endParaRPr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E2A5D9C-429D-4175-9EFF-3D241CFA3379}"/>
              </a:ext>
            </a:extLst>
          </p:cNvPr>
          <p:cNvSpPr txBox="1"/>
          <p:nvPr/>
        </p:nvSpPr>
        <p:spPr>
          <a:xfrm>
            <a:off x="883919" y="512119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東京大学工学系研究科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EF02B19-B476-4D66-AD87-8224D5CB7438}"/>
              </a:ext>
            </a:extLst>
          </p:cNvPr>
          <p:cNvSpPr txBox="1"/>
          <p:nvPr/>
        </p:nvSpPr>
        <p:spPr>
          <a:xfrm>
            <a:off x="856200" y="562250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吉田昂生　森勇稀　酒井幹夫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87CE8A0-377B-431E-9485-4764C87AD4F6}"/>
              </a:ext>
            </a:extLst>
          </p:cNvPr>
          <p:cNvSpPr/>
          <p:nvPr/>
        </p:nvSpPr>
        <p:spPr>
          <a:xfrm>
            <a:off x="838200" y="5117910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B4203E-C1E3-4335-B55D-4E996561BBBD}"/>
              </a:ext>
            </a:extLst>
          </p:cNvPr>
          <p:cNvSpPr/>
          <p:nvPr/>
        </p:nvSpPr>
        <p:spPr>
          <a:xfrm>
            <a:off x="838200" y="5572037"/>
            <a:ext cx="36000" cy="540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6E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50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BABF8A-25C8-4544-A7E6-8962BC54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F61E-9F27-40C6-A32C-8A64A65E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2A07C6-3DEB-4BA9-A07B-B98B12D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A9E77-B6AD-4B10-B7E1-4D1004CE841C}"/>
              </a:ext>
            </a:extLst>
          </p:cNvPr>
          <p:cNvSpPr txBox="1"/>
          <p:nvPr/>
        </p:nvSpPr>
        <p:spPr>
          <a:xfrm>
            <a:off x="380997" y="3198167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内部粒子数の推移の様子には、それぞれ特徴がある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A71E84-23AB-433B-A14A-B4E68FA0268D}"/>
              </a:ext>
            </a:extLst>
          </p:cNvPr>
          <p:cNvSpPr txBox="1"/>
          <p:nvPr/>
        </p:nvSpPr>
        <p:spPr>
          <a:xfrm>
            <a:off x="715368" y="36904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Case-V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直線的に増加しつづける。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482EA1-0F36-47FC-A448-39B77EC925C2}"/>
              </a:ext>
            </a:extLst>
          </p:cNvPr>
          <p:cNvSpPr txBox="1"/>
          <p:nvPr/>
        </p:nvSpPr>
        <p:spPr>
          <a:xfrm>
            <a:off x="3053859" y="5728339"/>
            <a:ext cx="11430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A220B2-6448-49EC-A2E3-34FED74BFE51}"/>
              </a:ext>
            </a:extLst>
          </p:cNvPr>
          <p:cNvSpPr txBox="1"/>
          <p:nvPr/>
        </p:nvSpPr>
        <p:spPr>
          <a:xfrm>
            <a:off x="715368" y="4194496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Case-A :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最初に強い引き込みがある。その後は</a:t>
            </a:r>
            <a:r>
              <a:rPr kumimoji="1" lang="ja-JP" altLang="en-US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気泡の上昇とバランスをとりながら変化</a:t>
            </a:r>
            <a:r>
              <a:rPr lang="ja-JP" altLang="en-US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。</a:t>
            </a:r>
            <a:endParaRPr kumimoji="1" lang="en-US" altLang="ja-JP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37E934-40A0-43C3-8A65-61776A1A2960}"/>
              </a:ext>
            </a:extLst>
          </p:cNvPr>
          <p:cNvSpPr txBox="1"/>
          <p:nvPr/>
        </p:nvSpPr>
        <p:spPr>
          <a:xfrm>
            <a:off x="715368" y="469997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Case-S :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気泡が抜けきるまで、直線的に増加しつづける。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017E0-9316-4B2B-89BB-31E882C1F33D}"/>
              </a:ext>
            </a:extLst>
          </p:cNvPr>
          <p:cNvSpPr/>
          <p:nvPr/>
        </p:nvSpPr>
        <p:spPr>
          <a:xfrm flipH="1">
            <a:off x="594936" y="3616204"/>
            <a:ext cx="36000" cy="1421253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2918EE8-74D3-4676-9313-5D2731FC3D0B}"/>
              </a:ext>
            </a:extLst>
          </p:cNvPr>
          <p:cNvSpPr txBox="1"/>
          <p:nvPr/>
        </p:nvSpPr>
        <p:spPr>
          <a:xfrm>
            <a:off x="380996" y="1305835"/>
            <a:ext cx="1121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 - Vacuum &gt; Air &gt; Stationary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の順で優れている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14BEB7E-417D-490B-8098-C239B54FC808}"/>
              </a:ext>
            </a:extLst>
          </p:cNvPr>
          <p:cNvSpPr txBox="1"/>
          <p:nvPr/>
        </p:nvSpPr>
        <p:spPr>
          <a:xfrm>
            <a:off x="715368" y="1798108"/>
            <a:ext cx="106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Case-Vacuum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と他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間には、流入粒子数・充填速度ともに差がある。特に速度の差が大きい。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D2F7AA-5B7B-4E15-89FC-51FC959F21C4}"/>
              </a:ext>
            </a:extLst>
          </p:cNvPr>
          <p:cNvSpPr txBox="1"/>
          <p:nvPr/>
        </p:nvSpPr>
        <p:spPr>
          <a:xfrm>
            <a:off x="715368" y="2302164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Case-Air, Stationary</a:t>
            </a:r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間では、</a:t>
            </a:r>
            <a:r>
              <a:rPr lang="ja-JP" altLang="en-US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流入粒子の配分に差</a:t>
            </a:r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が大きい。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614CB33-D126-4805-B28E-0C6D6B27ED48}"/>
              </a:ext>
            </a:extLst>
          </p:cNvPr>
          <p:cNvSpPr/>
          <p:nvPr/>
        </p:nvSpPr>
        <p:spPr>
          <a:xfrm flipH="1">
            <a:off x="603204" y="1723872"/>
            <a:ext cx="36000" cy="93963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23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BABF8A-25C8-4544-A7E6-8962BC54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F61E-9F27-40C6-A32C-8A64A65E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2A07C6-3DEB-4BA9-A07B-B98B12D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A9E77-B6AD-4B10-B7E1-4D1004CE841C}"/>
              </a:ext>
            </a:extLst>
          </p:cNvPr>
          <p:cNvSpPr txBox="1"/>
          <p:nvPr/>
        </p:nvSpPr>
        <p:spPr>
          <a:xfrm>
            <a:off x="380999" y="1615273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サクソン効果により、</a:t>
            </a:r>
            <a:r>
              <a:rPr kumimoji="1" lang="en-US" altLang="ja-JP" sz="2400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die-</a:t>
            </a:r>
            <a:r>
              <a:rPr lang="en-US" altLang="ja-JP" sz="2400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filling</a:t>
            </a:r>
            <a:r>
              <a:rPr lang="ja-JP" altLang="en-US" sz="2400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の効率が高まる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A71E84-23AB-433B-A14A-B4E68FA0268D}"/>
              </a:ext>
            </a:extLst>
          </p:cNvPr>
          <p:cNvSpPr txBox="1"/>
          <p:nvPr/>
        </p:nvSpPr>
        <p:spPr>
          <a:xfrm>
            <a:off x="815731" y="2154431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速度・流入粒子数のどちらにおいても、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Stationary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よりも良い結果がでている。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A220B2-6448-49EC-A2E3-34FED74BFE51}"/>
              </a:ext>
            </a:extLst>
          </p:cNvPr>
          <p:cNvSpPr txBox="1"/>
          <p:nvPr/>
        </p:nvSpPr>
        <p:spPr>
          <a:xfrm>
            <a:off x="815731" y="2658487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初期においては、真空よりも流入粒子数が多い。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017E0-9316-4B2B-89BB-31E882C1F33D}"/>
              </a:ext>
            </a:extLst>
          </p:cNvPr>
          <p:cNvSpPr/>
          <p:nvPr/>
        </p:nvSpPr>
        <p:spPr>
          <a:xfrm flipH="1">
            <a:off x="601311" y="2076938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F7CD116-2251-4C1F-8411-E62EDE6F9C28}"/>
              </a:ext>
            </a:extLst>
          </p:cNvPr>
          <p:cNvSpPr txBox="1"/>
          <p:nvPr/>
        </p:nvSpPr>
        <p:spPr>
          <a:xfrm>
            <a:off x="380999" y="3429000"/>
            <a:ext cx="1043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サクソン効果の分析には、吸引力・</a:t>
            </a:r>
            <a:r>
              <a:rPr lang="ja-JP" altLang="en-US" sz="2400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気泡の影響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を考慮する必要がある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8FF767-6D5A-4ADB-91C6-CD537E4EB0A7}"/>
              </a:ext>
            </a:extLst>
          </p:cNvPr>
          <p:cNvSpPr txBox="1"/>
          <p:nvPr/>
        </p:nvSpPr>
        <p:spPr>
          <a:xfrm>
            <a:off x="815731" y="3968158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サクソン効果により、強い吸引力は、粒子だけでなく空気も引き込む。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A0D8827-4309-43C1-A69D-47E2BF37023E}"/>
              </a:ext>
            </a:extLst>
          </p:cNvPr>
          <p:cNvSpPr txBox="1"/>
          <p:nvPr/>
        </p:nvSpPr>
        <p:spPr>
          <a:xfrm>
            <a:off x="815731" y="4472214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引き込まれた空気は気泡となり、粒子の流入をブロックしてしまう。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0116FDF-D925-45B1-9A5C-364191DEEE9A}"/>
              </a:ext>
            </a:extLst>
          </p:cNvPr>
          <p:cNvSpPr/>
          <p:nvPr/>
        </p:nvSpPr>
        <p:spPr>
          <a:xfrm flipH="1">
            <a:off x="601311" y="3890665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03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80C51A-E737-490C-A357-F07374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C5B25A-9233-4BA0-911E-0B278040B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609AEB8-AC63-4470-A403-B7EAF0D3D01F}"/>
              </a:ext>
            </a:extLst>
          </p:cNvPr>
          <p:cNvSpPr txBox="1">
            <a:spLocks/>
          </p:cNvSpPr>
          <p:nvPr/>
        </p:nvSpPr>
        <p:spPr>
          <a:xfrm>
            <a:off x="1543795" y="2434975"/>
            <a:ext cx="9349689" cy="9940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6000" dirty="0"/>
              <a:t>密度による比較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87EB613-3B8C-4D97-B9AF-1BB2B3B5D4D9}"/>
              </a:ext>
            </a:extLst>
          </p:cNvPr>
          <p:cNvSpPr/>
          <p:nvPr/>
        </p:nvSpPr>
        <p:spPr>
          <a:xfrm>
            <a:off x="0" y="3626779"/>
            <a:ext cx="12192000" cy="36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90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F1F4DC9-E0FE-492A-8EAD-EA2F4723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5BCE61-48EC-4A25-82F2-EA3FA9E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BC4F318-0487-4D8B-B3CF-769324A6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概要・条件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76A412F-9EBC-42E4-85A2-C5308A6D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711216"/>
              </p:ext>
            </p:extLst>
          </p:nvPr>
        </p:nvGraphicFramePr>
        <p:xfrm>
          <a:off x="2097648" y="3403495"/>
          <a:ext cx="7996703" cy="1146451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2089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173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400" b="1" u="none" strike="noStrike" baseline="30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altLang="ja-JP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3000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4500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594D0-FAF6-41E5-80AD-038DD6CE7A71}"/>
              </a:ext>
            </a:extLst>
          </p:cNvPr>
          <p:cNvSpPr txBox="1"/>
          <p:nvPr/>
        </p:nvSpPr>
        <p:spPr>
          <a:xfrm>
            <a:off x="2097648" y="4728592"/>
            <a:ext cx="79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比較条件のまとめ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40607D-C2AF-4B1D-8B0F-8EE53AB94E73}"/>
              </a:ext>
            </a:extLst>
          </p:cNvPr>
          <p:cNvSpPr txBox="1"/>
          <p:nvPr/>
        </p:nvSpPr>
        <p:spPr>
          <a:xfrm>
            <a:off x="380999" y="1962864"/>
            <a:ext cx="1105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粒子密度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により、どのような変化があるか明らかにする。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106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469D2-01F1-4C17-810A-D27FA039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5A235F-79CF-4C62-8AEB-C2675D4B5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5E7FBC7-2BC3-4D3F-8B08-BCF00BA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35ED794-FCF5-40EB-ADD1-F325936C6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420415" cy="36512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落下の様子</a:t>
            </a:r>
          </a:p>
        </p:txBody>
      </p:sp>
      <p:pic>
        <p:nvPicPr>
          <p:cNvPr id="13" name="density comparison">
            <a:hlinkClick r:id="" action="ppaction://media"/>
            <a:extLst>
              <a:ext uri="{FF2B5EF4-FFF2-40B4-BE49-F238E27FC236}">
                <a16:creationId xmlns:a16="http://schemas.microsoft.com/office/drawing/2014/main" id="{CAE86B33-CD7E-497F-B87C-30C5E529E7E0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97000"/>
            <a:ext cx="6480175" cy="4211638"/>
          </a:xfr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D0A86F-D9BA-4AE2-B52A-AA2B04B07B6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Case-1</a:t>
            </a:r>
            <a:r>
              <a:rPr lang="ja-JP" altLang="en-US" dirty="0"/>
              <a:t>の充填が遅い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8740FA30-7470-49C3-B420-5A41DA2E1EA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534025" y="5677002"/>
            <a:ext cx="2131260" cy="528334"/>
          </a:xfrm>
        </p:spPr>
        <p:txBody>
          <a:bodyPr/>
          <a:lstStyle/>
          <a:p>
            <a:r>
              <a:rPr kumimoji="1" lang="en-US" altLang="ja-JP" sz="1400" dirty="0"/>
              <a:t>Case-1</a:t>
            </a:r>
          </a:p>
          <a:p>
            <a:r>
              <a:rPr lang="en-US" altLang="ja-JP" sz="1400" dirty="0"/>
              <a:t>1500</a:t>
            </a:r>
            <a:r>
              <a:rPr lang="ja-JP" altLang="en-US" sz="1400" dirty="0"/>
              <a:t> 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ja-JP" altLang="en-US" sz="1400" dirty="0"/>
          </a:p>
        </p:txBody>
      </p:sp>
      <p:sp>
        <p:nvSpPr>
          <p:cNvPr id="16" name="コンテンツ プレースホルダー 9">
            <a:extLst>
              <a:ext uri="{FF2B5EF4-FFF2-40B4-BE49-F238E27FC236}">
                <a16:creationId xmlns:a16="http://schemas.microsoft.com/office/drawing/2014/main" id="{82F7CC52-A2B6-4E69-AFDD-A149A17A5B4D}"/>
              </a:ext>
            </a:extLst>
          </p:cNvPr>
          <p:cNvSpPr txBox="1">
            <a:spLocks/>
          </p:cNvSpPr>
          <p:nvPr/>
        </p:nvSpPr>
        <p:spPr>
          <a:xfrm>
            <a:off x="7708482" y="5677002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</a:t>
            </a:r>
            <a:r>
              <a:rPr lang="ja-JP" altLang="en-US" sz="1400" dirty="0"/>
              <a:t>２</a:t>
            </a:r>
            <a:endParaRPr lang="en-US" altLang="ja-JP" sz="1400" dirty="0"/>
          </a:p>
          <a:p>
            <a:r>
              <a:rPr lang="en-US" altLang="ja-JP" sz="1400" dirty="0"/>
              <a:t>3000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  <p:sp>
        <p:nvSpPr>
          <p:cNvPr id="17" name="コンテンツ プレースホルダー 9">
            <a:extLst>
              <a:ext uri="{FF2B5EF4-FFF2-40B4-BE49-F238E27FC236}">
                <a16:creationId xmlns:a16="http://schemas.microsoft.com/office/drawing/2014/main" id="{4C80AB84-6FC8-428E-B092-58CFC979E14B}"/>
              </a:ext>
            </a:extLst>
          </p:cNvPr>
          <p:cNvSpPr txBox="1">
            <a:spLocks/>
          </p:cNvSpPr>
          <p:nvPr/>
        </p:nvSpPr>
        <p:spPr>
          <a:xfrm>
            <a:off x="9882375" y="5677002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Case-3</a:t>
            </a:r>
          </a:p>
          <a:p>
            <a:r>
              <a:rPr lang="en-US" altLang="ja-JP" sz="1400" dirty="0"/>
              <a:t>4500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749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469D2-01F1-4C17-810A-D27FA039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5A235F-79CF-4C62-8AEB-C2675D4B5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5E7FBC7-2BC3-4D3F-8B08-BCF00BA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35ED794-FCF5-40EB-ADD1-F325936C6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2" y="1348774"/>
            <a:ext cx="952064" cy="36512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空隙率</a:t>
            </a:r>
            <a:endParaRPr kumimoji="1"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BFB37B2-95B1-40AA-97B1-6F105A0E41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/>
              <a:t>・密度が小さいほど、粒子が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に吸い付いて落下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D0A86F-D9BA-4AE2-B52A-AA2B04B07B6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Case-1</a:t>
            </a:r>
            <a:r>
              <a:rPr lang="ja-JP" altLang="en-US" dirty="0"/>
              <a:t>のみスプラッシュ</a:t>
            </a:r>
            <a:endParaRPr kumimoji="1" lang="ja-JP" altLang="en-US" dirty="0"/>
          </a:p>
        </p:txBody>
      </p:sp>
      <p:pic>
        <p:nvPicPr>
          <p:cNvPr id="15" name="density comparison_epsilon">
            <a:hlinkClick r:id="" action="ppaction://media"/>
            <a:extLst>
              <a:ext uri="{FF2B5EF4-FFF2-40B4-BE49-F238E27FC236}">
                <a16:creationId xmlns:a16="http://schemas.microsoft.com/office/drawing/2014/main" id="{101EAC15-DB1E-4F04-83DF-9E6D9CFC38B5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97000"/>
            <a:ext cx="6480175" cy="4211638"/>
          </a:xfrm>
        </p:spPr>
      </p:pic>
      <p:sp>
        <p:nvSpPr>
          <p:cNvPr id="25" name="コンテンツ プレースホルダー 9">
            <a:extLst>
              <a:ext uri="{FF2B5EF4-FFF2-40B4-BE49-F238E27FC236}">
                <a16:creationId xmlns:a16="http://schemas.microsoft.com/office/drawing/2014/main" id="{E67D7926-3E35-4008-A13E-2AE90BB8F15E}"/>
              </a:ext>
            </a:extLst>
          </p:cNvPr>
          <p:cNvSpPr txBox="1">
            <a:spLocks/>
          </p:cNvSpPr>
          <p:nvPr/>
        </p:nvSpPr>
        <p:spPr>
          <a:xfrm>
            <a:off x="5534025" y="5677002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/>
              <a:t>Case-1</a:t>
            </a:r>
          </a:p>
          <a:p>
            <a:r>
              <a:rPr lang="en-US" altLang="ja-JP" sz="1400"/>
              <a:t>1500</a:t>
            </a:r>
            <a:r>
              <a:rPr lang="ja-JP" altLang="en-US" sz="1400"/>
              <a:t>  </a:t>
            </a:r>
            <a:r>
              <a:rPr lang="en-US" altLang="ja-JP" sz="1400"/>
              <a:t>[kg/m</a:t>
            </a:r>
            <a:r>
              <a:rPr lang="en-US" altLang="ja-JP" sz="1400" baseline="30000"/>
              <a:t>3</a:t>
            </a:r>
            <a:r>
              <a:rPr lang="en-US" altLang="ja-JP" sz="1400"/>
              <a:t>]</a:t>
            </a:r>
            <a:endParaRPr lang="ja-JP" altLang="en-US" sz="1400" dirty="0"/>
          </a:p>
        </p:txBody>
      </p:sp>
      <p:sp>
        <p:nvSpPr>
          <p:cNvPr id="26" name="コンテンツ プレースホルダー 9">
            <a:extLst>
              <a:ext uri="{FF2B5EF4-FFF2-40B4-BE49-F238E27FC236}">
                <a16:creationId xmlns:a16="http://schemas.microsoft.com/office/drawing/2014/main" id="{A3A87C4E-7A2D-4F04-B442-CF6BF62A3001}"/>
              </a:ext>
            </a:extLst>
          </p:cNvPr>
          <p:cNvSpPr txBox="1">
            <a:spLocks/>
          </p:cNvSpPr>
          <p:nvPr/>
        </p:nvSpPr>
        <p:spPr>
          <a:xfrm>
            <a:off x="7708482" y="5677002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</a:t>
            </a:r>
            <a:r>
              <a:rPr lang="ja-JP" altLang="en-US" sz="1400" dirty="0"/>
              <a:t>２</a:t>
            </a:r>
            <a:endParaRPr lang="en-US" altLang="ja-JP" sz="1400" dirty="0"/>
          </a:p>
          <a:p>
            <a:r>
              <a:rPr lang="en-US" altLang="ja-JP" sz="1400" dirty="0"/>
              <a:t>3000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  <p:sp>
        <p:nvSpPr>
          <p:cNvPr id="27" name="コンテンツ プレースホルダー 9">
            <a:extLst>
              <a:ext uri="{FF2B5EF4-FFF2-40B4-BE49-F238E27FC236}">
                <a16:creationId xmlns:a16="http://schemas.microsoft.com/office/drawing/2014/main" id="{1A48E7D1-2AF0-4658-9423-9B79F1539DC4}"/>
              </a:ext>
            </a:extLst>
          </p:cNvPr>
          <p:cNvSpPr txBox="1">
            <a:spLocks/>
          </p:cNvSpPr>
          <p:nvPr/>
        </p:nvSpPr>
        <p:spPr>
          <a:xfrm>
            <a:off x="9882375" y="5677002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Case-3</a:t>
            </a:r>
          </a:p>
          <a:p>
            <a:r>
              <a:rPr lang="en-US" altLang="ja-JP" sz="1400" dirty="0"/>
              <a:t>4500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3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469D2-01F1-4C17-810A-D27FA039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55A235F-79CF-4C62-8AEB-C2675D4B5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5E7FBC7-2BC3-4D3F-8B08-BCF00BA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535ED794-FCF5-40EB-ADD1-F325936C6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684435" cy="36512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圧力</a:t>
            </a:r>
            <a:endParaRPr kumimoji="1" lang="en-US" altLang="ja-JP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D0A86F-D9BA-4AE2-B52A-AA2B04B07B6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Case-1</a:t>
            </a:r>
            <a:r>
              <a:rPr lang="ja-JP" altLang="en-US" dirty="0"/>
              <a:t>は</a:t>
            </a:r>
            <a:r>
              <a:rPr lang="en-US" altLang="ja-JP" dirty="0"/>
              <a:t>Die</a:t>
            </a:r>
            <a:r>
              <a:rPr lang="ja-JP" altLang="en-US" dirty="0"/>
              <a:t>内部の圧力が低いまま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3" name="density comparison_pressure">
            <a:hlinkClick r:id="" action="ppaction://media"/>
            <a:extLst>
              <a:ext uri="{FF2B5EF4-FFF2-40B4-BE49-F238E27FC236}">
                <a16:creationId xmlns:a16="http://schemas.microsoft.com/office/drawing/2014/main" id="{019E3A37-25B0-4240-B6FD-38392F83E4E2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498600"/>
            <a:ext cx="6480175" cy="4008438"/>
          </a:xfrm>
        </p:spPr>
      </p:pic>
      <p:sp>
        <p:nvSpPr>
          <p:cNvPr id="24" name="コンテンツ プレースホルダー 9">
            <a:extLst>
              <a:ext uri="{FF2B5EF4-FFF2-40B4-BE49-F238E27FC236}">
                <a16:creationId xmlns:a16="http://schemas.microsoft.com/office/drawing/2014/main" id="{DE22998E-51CE-4477-9A9E-31F2EFD35BA5}"/>
              </a:ext>
            </a:extLst>
          </p:cNvPr>
          <p:cNvSpPr txBox="1">
            <a:spLocks/>
          </p:cNvSpPr>
          <p:nvPr/>
        </p:nvSpPr>
        <p:spPr>
          <a:xfrm>
            <a:off x="5571250" y="5598943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Case-1</a:t>
            </a:r>
          </a:p>
          <a:p>
            <a:r>
              <a:rPr lang="en-US" altLang="ja-JP" sz="1400" dirty="0"/>
              <a:t>1500</a:t>
            </a:r>
            <a:r>
              <a:rPr lang="ja-JP" altLang="en-US" sz="1400" dirty="0"/>
              <a:t> 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  <p:sp>
        <p:nvSpPr>
          <p:cNvPr id="25" name="コンテンツ プレースホルダー 9">
            <a:extLst>
              <a:ext uri="{FF2B5EF4-FFF2-40B4-BE49-F238E27FC236}">
                <a16:creationId xmlns:a16="http://schemas.microsoft.com/office/drawing/2014/main" id="{FFDDEF5C-C968-4C31-A3EC-F44578E98FC0}"/>
              </a:ext>
            </a:extLst>
          </p:cNvPr>
          <p:cNvSpPr txBox="1">
            <a:spLocks/>
          </p:cNvSpPr>
          <p:nvPr/>
        </p:nvSpPr>
        <p:spPr>
          <a:xfrm>
            <a:off x="7745707" y="5598943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</a:t>
            </a:r>
            <a:r>
              <a:rPr lang="ja-JP" altLang="en-US" sz="1400" dirty="0"/>
              <a:t>２</a:t>
            </a:r>
            <a:endParaRPr lang="en-US" altLang="ja-JP" sz="1400" dirty="0"/>
          </a:p>
          <a:p>
            <a:r>
              <a:rPr lang="en-US" altLang="ja-JP" sz="1400" dirty="0"/>
              <a:t>3000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  <p:sp>
        <p:nvSpPr>
          <p:cNvPr id="26" name="コンテンツ プレースホルダー 9">
            <a:extLst>
              <a:ext uri="{FF2B5EF4-FFF2-40B4-BE49-F238E27FC236}">
                <a16:creationId xmlns:a16="http://schemas.microsoft.com/office/drawing/2014/main" id="{EDD755FD-0680-4DF0-97B7-B343B30B6A11}"/>
              </a:ext>
            </a:extLst>
          </p:cNvPr>
          <p:cNvSpPr txBox="1">
            <a:spLocks/>
          </p:cNvSpPr>
          <p:nvPr/>
        </p:nvSpPr>
        <p:spPr>
          <a:xfrm>
            <a:off x="9919600" y="5598943"/>
            <a:ext cx="2131260" cy="52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/>
              <a:t>Case-3</a:t>
            </a:r>
          </a:p>
          <a:p>
            <a:r>
              <a:rPr lang="en-US" altLang="ja-JP" sz="1400" dirty="0"/>
              <a:t>4500</a:t>
            </a:r>
            <a:r>
              <a:rPr lang="ja-JP" altLang="en-US" sz="1400" dirty="0"/>
              <a:t>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06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FB50691-99D0-462E-A731-F8A864B2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D240E3-DFEF-46F5-BEEE-8B4DDFF7A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401C21-C008-422B-9627-63D587E0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375B7CE-CD1E-4B03-9B81-8B5BEFB3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2502084" cy="3651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Die</a:t>
            </a:r>
            <a:r>
              <a:rPr kumimoji="1" lang="ja-JP" altLang="en-US" dirty="0"/>
              <a:t>内部粒子数の推移</a:t>
            </a:r>
            <a:endParaRPr kumimoji="1" lang="en-US" altLang="ja-JP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3EE2071-C829-40AB-A2F9-7D2F44C5936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・大きい密度で収束が早い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587798"/>
              </p:ext>
            </p:extLst>
          </p:nvPr>
        </p:nvGraphicFramePr>
        <p:xfrm>
          <a:off x="5544856" y="1348774"/>
          <a:ext cx="6468779" cy="4304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C95291FE-CB26-4A18-924B-8983EE4779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931" y="2941075"/>
            <a:ext cx="3773324" cy="442267"/>
          </a:xfrm>
        </p:spPr>
        <p:txBody>
          <a:bodyPr/>
          <a:lstStyle/>
          <a:p>
            <a:r>
              <a:rPr lang="ja-JP" altLang="en-US" dirty="0"/>
              <a:t>・関係が逆転している</a:t>
            </a:r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0C2AB91F-7BC3-48D6-8689-FD69397554E7}"/>
              </a:ext>
            </a:extLst>
          </p:cNvPr>
          <p:cNvSpPr/>
          <p:nvPr/>
        </p:nvSpPr>
        <p:spPr>
          <a:xfrm>
            <a:off x="5369254" y="3500160"/>
            <a:ext cx="2235877" cy="2170708"/>
          </a:xfrm>
          <a:prstGeom prst="flowChartConnector">
            <a:avLst/>
          </a:prstGeom>
          <a:noFill/>
          <a:ln w="6350">
            <a:solidFill>
              <a:srgbClr val="8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432D455E-5103-4D05-AAA0-A3FB3FCC151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148255" y="3162209"/>
            <a:ext cx="1318048" cy="963209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density comparison">
            <a:hlinkClick r:id="" action="ppaction://media"/>
            <a:extLst>
              <a:ext uri="{FF2B5EF4-FFF2-40B4-BE49-F238E27FC236}">
                <a16:creationId xmlns:a16="http://schemas.microsoft.com/office/drawing/2014/main" id="{FA4C40B7-C61E-4983-8303-A68BA447F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50" y="3533710"/>
            <a:ext cx="3299460" cy="2144407"/>
          </a:xfrm>
          <a:prstGeom prst="rect">
            <a:avLst/>
          </a:prstGeom>
          <a:ln w="19050">
            <a:solidFill>
              <a:srgbClr val="565656"/>
            </a:solidFill>
          </a:ln>
        </p:spPr>
      </p:pic>
    </p:spTree>
    <p:extLst>
      <p:ext uri="{BB962C8B-B14F-4D97-AF65-F5344CB8AC3E}">
        <p14:creationId xmlns:p14="http://schemas.microsoft.com/office/powerpoint/2010/main" val="37514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D6637D-142A-4D8E-B2A1-ED00BE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7460A5-68C7-49FE-910B-C7F564DF0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21" name="タイトル 20">
            <a:extLst>
              <a:ext uri="{FF2B5EF4-FFF2-40B4-BE49-F238E27FC236}">
                <a16:creationId xmlns:a16="http://schemas.microsoft.com/office/drawing/2014/main" id="{C4E2F60A-FD19-449F-80F4-7B91C95E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EABF49A9-4C58-4A84-A1CB-270CD167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420415" cy="365125"/>
          </a:xfrm>
        </p:spPr>
        <p:txBody>
          <a:bodyPr/>
          <a:lstStyle/>
          <a:p>
            <a:r>
              <a:rPr kumimoji="1" lang="ja-JP" altLang="en-US" dirty="0"/>
              <a:t>流入粒子数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6914B45-1134-443C-AEAF-1EB083412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" y="1998205"/>
            <a:ext cx="1606801" cy="1836344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B0CFE97-5DA4-4078-9C87-21D63398C44B}"/>
              </a:ext>
            </a:extLst>
          </p:cNvPr>
          <p:cNvSpPr txBox="1"/>
          <p:nvPr/>
        </p:nvSpPr>
        <p:spPr>
          <a:xfrm>
            <a:off x="517959" y="2590950"/>
            <a:ext cx="126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A9157E"/>
                </a:solidFill>
              </a:rPr>
              <a:t>Die  Area</a:t>
            </a:r>
            <a:endParaRPr kumimoji="1" lang="ja-JP" altLang="en-US" dirty="0">
              <a:solidFill>
                <a:srgbClr val="A9157E"/>
              </a:solidFill>
            </a:endParaRPr>
          </a:p>
        </p:txBody>
      </p:sp>
      <p:graphicFrame>
        <p:nvGraphicFramePr>
          <p:cNvPr id="25" name="表 24">
            <a:extLst>
              <a:ext uri="{FF2B5EF4-FFF2-40B4-BE49-F238E27FC236}">
                <a16:creationId xmlns:a16="http://schemas.microsoft.com/office/drawing/2014/main" id="{8DB8EC3D-7118-4E56-A6CD-76CEC509E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63892"/>
              </p:ext>
            </p:extLst>
          </p:nvPr>
        </p:nvGraphicFramePr>
        <p:xfrm>
          <a:off x="2297380" y="1348774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>
                          <a:effectLst/>
                        </a:rPr>
                        <a:t>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>
                          <a:effectLst/>
                        </a:rPr>
                        <a:t>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>
                          <a:effectLst/>
                        </a:rPr>
                        <a:t>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6A8203E-663E-47FD-A42F-10300F4FD65D}"/>
              </a:ext>
            </a:extLst>
          </p:cNvPr>
          <p:cNvCxnSpPr/>
          <p:nvPr/>
        </p:nvCxnSpPr>
        <p:spPr>
          <a:xfrm>
            <a:off x="2297381" y="1841683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B0AEE16E-A6D5-4448-B192-4B9AF3DF8B12}"/>
              </a:ext>
            </a:extLst>
          </p:cNvPr>
          <p:cNvCxnSpPr>
            <a:endCxn id="36" idx="0"/>
          </p:cNvCxnSpPr>
          <p:nvPr/>
        </p:nvCxnSpPr>
        <p:spPr>
          <a:xfrm>
            <a:off x="4237414" y="1841683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315A839-6920-46AE-ACBB-87C04AF734E2}"/>
              </a:ext>
            </a:extLst>
          </p:cNvPr>
          <p:cNvCxnSpPr/>
          <p:nvPr/>
        </p:nvCxnSpPr>
        <p:spPr>
          <a:xfrm>
            <a:off x="6183153" y="1826703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97AC22A-F036-4C60-97D9-8577969D9EDD}"/>
              </a:ext>
            </a:extLst>
          </p:cNvPr>
          <p:cNvCxnSpPr/>
          <p:nvPr/>
        </p:nvCxnSpPr>
        <p:spPr>
          <a:xfrm flipH="1">
            <a:off x="8121917" y="1842495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B24148BA-7E57-48A7-90D2-2DF9F0DE3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395485"/>
              </p:ext>
            </p:extLst>
          </p:nvPr>
        </p:nvGraphicFramePr>
        <p:xfrm>
          <a:off x="1341592" y="5256890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合計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表 35">
            <a:extLst>
              <a:ext uri="{FF2B5EF4-FFF2-40B4-BE49-F238E27FC236}">
                <a16:creationId xmlns:a16="http://schemas.microsoft.com/office/drawing/2014/main" id="{4C26A0A4-4BD4-47E0-8EA4-E2A13BAF3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02497"/>
              </p:ext>
            </p:extLst>
          </p:nvPr>
        </p:nvGraphicFramePr>
        <p:xfrm>
          <a:off x="374931" y="4201186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33E9C78-E725-468D-B9E6-B87C85414113}"/>
              </a:ext>
            </a:extLst>
          </p:cNvPr>
          <p:cNvSpPr/>
          <p:nvPr/>
        </p:nvSpPr>
        <p:spPr>
          <a:xfrm>
            <a:off x="1316759" y="5229693"/>
            <a:ext cx="6859870" cy="250275"/>
          </a:xfrm>
          <a:prstGeom prst="rect">
            <a:avLst/>
          </a:prstGeom>
          <a:noFill/>
          <a:ln w="19050">
            <a:solidFill>
              <a:srgbClr val="FF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013284A7-6711-4D32-B6AE-4E4CDBBE3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38" y="1882825"/>
            <a:ext cx="1521574" cy="2282361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8832DD70-1311-47DA-972D-63C5E84D3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94" y="1881239"/>
            <a:ext cx="1517774" cy="227666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07314A70-2D9C-4327-A45E-9B383415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30" y="1877683"/>
            <a:ext cx="1521054" cy="2281581"/>
          </a:xfrm>
          <a:prstGeom prst="rect">
            <a:avLst/>
          </a:prstGeom>
        </p:spPr>
      </p:pic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1CA96BE-BC84-4555-983F-1A1582F54C5C}"/>
              </a:ext>
            </a:extLst>
          </p:cNvPr>
          <p:cNvCxnSpPr>
            <a:cxnSpLocks/>
            <a:stCxn id="43" idx="1"/>
            <a:endCxn id="38" idx="3"/>
          </p:cNvCxnSpPr>
          <p:nvPr/>
        </p:nvCxnSpPr>
        <p:spPr>
          <a:xfrm flipH="1">
            <a:off x="8176629" y="4735661"/>
            <a:ext cx="1056223" cy="619170"/>
          </a:xfrm>
          <a:prstGeom prst="straightConnector1">
            <a:avLst/>
          </a:prstGeom>
          <a:ln>
            <a:solidFill>
              <a:srgbClr val="FF6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E8BE547-E59A-4066-97F4-56CC83C7959E}"/>
              </a:ext>
            </a:extLst>
          </p:cNvPr>
          <p:cNvSpPr txBox="1"/>
          <p:nvPr/>
        </p:nvSpPr>
        <p:spPr>
          <a:xfrm>
            <a:off x="9232852" y="4412495"/>
            <a:ext cx="2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密度が大きいと粒子がよく流入する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D3EF6A8-D430-44C2-80B3-8A2AF935280C}"/>
              </a:ext>
            </a:extLst>
          </p:cNvPr>
          <p:cNvSpPr/>
          <p:nvPr/>
        </p:nvSpPr>
        <p:spPr>
          <a:xfrm>
            <a:off x="2297379" y="4870166"/>
            <a:ext cx="5879249" cy="250275"/>
          </a:xfrm>
          <a:prstGeom prst="rect">
            <a:avLst/>
          </a:prstGeom>
          <a:noFill/>
          <a:ln w="19050">
            <a:solidFill>
              <a:srgbClr val="FF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84FDA0AA-4D56-4F5C-A777-685E1DA5F562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8176628" y="3821190"/>
            <a:ext cx="1003082" cy="1174114"/>
          </a:xfrm>
          <a:prstGeom prst="straightConnector1">
            <a:avLst/>
          </a:prstGeom>
          <a:ln>
            <a:solidFill>
              <a:srgbClr val="FF6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50FD9438-C37F-4DE4-9FA0-726BB1B6AC09}"/>
              </a:ext>
            </a:extLst>
          </p:cNvPr>
          <p:cNvSpPr txBox="1"/>
          <p:nvPr/>
        </p:nvSpPr>
        <p:spPr>
          <a:xfrm>
            <a:off x="9179710" y="3498024"/>
            <a:ext cx="2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単純に密度の大きさに比例していない</a:t>
            </a:r>
          </a:p>
        </p:txBody>
      </p:sp>
    </p:spTree>
    <p:extLst>
      <p:ext uri="{BB962C8B-B14F-4D97-AF65-F5344CB8AC3E}">
        <p14:creationId xmlns:p14="http://schemas.microsoft.com/office/powerpoint/2010/main" val="192043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BABF8A-25C8-4544-A7E6-8962BC54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F61E-9F27-40C6-A32C-8A64A65E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2A07C6-3DEB-4BA9-A07B-B98B12D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A9E77-B6AD-4B10-B7E1-4D1004CE841C}"/>
              </a:ext>
            </a:extLst>
          </p:cNvPr>
          <p:cNvSpPr txBox="1"/>
          <p:nvPr/>
        </p:nvSpPr>
        <p:spPr>
          <a:xfrm>
            <a:off x="380999" y="1615273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・密度が大きいと、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Die-filling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の効率が良い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A71E84-23AB-433B-A14A-B4E68FA0268D}"/>
              </a:ext>
            </a:extLst>
          </p:cNvPr>
          <p:cNvSpPr txBox="1"/>
          <p:nvPr/>
        </p:nvSpPr>
        <p:spPr>
          <a:xfrm>
            <a:off x="815731" y="2154431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速度・流入粒子数のどちらにおいても、良い結果。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A220B2-6448-49EC-A2E3-34FED74BFE51}"/>
              </a:ext>
            </a:extLst>
          </p:cNvPr>
          <p:cNvSpPr txBox="1"/>
          <p:nvPr/>
        </p:nvSpPr>
        <p:spPr>
          <a:xfrm>
            <a:off x="815731" y="2658487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密度が小さいと、</a:t>
            </a:r>
            <a:r>
              <a:rPr lang="en-US" altLang="ja-JP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</a:t>
            </a:r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内部の圧力が高まらない。そのため気泡の抜けが遅く、スプラッシュが生じる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017E0-9316-4B2B-89BB-31E882C1F33D}"/>
              </a:ext>
            </a:extLst>
          </p:cNvPr>
          <p:cNvSpPr/>
          <p:nvPr/>
        </p:nvSpPr>
        <p:spPr>
          <a:xfrm flipH="1">
            <a:off x="601311" y="2076938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F7CD116-2251-4C1F-8411-E62EDE6F9C28}"/>
              </a:ext>
            </a:extLst>
          </p:cNvPr>
          <p:cNvSpPr txBox="1"/>
          <p:nvPr/>
        </p:nvSpPr>
        <p:spPr>
          <a:xfrm>
            <a:off x="380999" y="3429000"/>
            <a:ext cx="1043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 密度が小さい粒子の方が、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pestle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に吸い付いて流入する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0116FDF-D925-45B1-9A5C-364191DEEE9A}"/>
              </a:ext>
            </a:extLst>
          </p:cNvPr>
          <p:cNvSpPr/>
          <p:nvPr/>
        </p:nvSpPr>
        <p:spPr>
          <a:xfrm flipH="1">
            <a:off x="601311" y="3890665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2A242F-F628-41AB-92CC-6CCF0F469825}"/>
              </a:ext>
            </a:extLst>
          </p:cNvPr>
          <p:cNvSpPr txBox="1"/>
          <p:nvPr/>
        </p:nvSpPr>
        <p:spPr>
          <a:xfrm>
            <a:off x="815731" y="3996773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pestle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落下初期においては、重力よりも吸引力の作用が支配的と考えられる。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07F99F5-E819-445C-82D4-19398777BBEB}"/>
              </a:ext>
            </a:extLst>
          </p:cNvPr>
          <p:cNvSpPr txBox="1"/>
          <p:nvPr/>
        </p:nvSpPr>
        <p:spPr>
          <a:xfrm>
            <a:off x="815731" y="4472214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そのため、密度の小さい粒子が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pestle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に吸い付きやすい。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435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B25B090-411B-43E2-99FF-9862E6A5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FCBAD13-551A-4923-8924-838A11C3D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</p:spPr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6E0CBAD-0D28-45A3-A005-D15AA491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F61158F-00CB-457E-8228-AF09AF1D6263}"/>
              </a:ext>
            </a:extLst>
          </p:cNvPr>
          <p:cNvSpPr txBox="1"/>
          <p:nvPr/>
        </p:nvSpPr>
        <p:spPr>
          <a:xfrm>
            <a:off x="380999" y="1521597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・真空・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Stationary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との比較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BB9BA03-F82F-4F7D-8A4B-D9019D951B88}"/>
              </a:ext>
            </a:extLst>
          </p:cNvPr>
          <p:cNvSpPr txBox="1"/>
          <p:nvPr/>
        </p:nvSpPr>
        <p:spPr>
          <a:xfrm>
            <a:off x="714508" y="1983262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真空状態での</a:t>
            </a:r>
            <a:r>
              <a:rPr lang="en-US" altLang="ja-JP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Die-filling</a:t>
            </a:r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と落下がない</a:t>
            </a:r>
            <a:r>
              <a:rPr lang="en-US" altLang="ja-JP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Stationary pestle</a:t>
            </a:r>
            <a:r>
              <a:rPr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と比較する。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7C5E7A6-F3E0-4A25-8427-7628122BFC25}"/>
              </a:ext>
            </a:extLst>
          </p:cNvPr>
          <p:cNvSpPr/>
          <p:nvPr/>
        </p:nvSpPr>
        <p:spPr>
          <a:xfrm flipH="1">
            <a:off x="591592" y="1983263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46C2F22-2182-4DEF-8D6A-220EE6053365}"/>
              </a:ext>
            </a:extLst>
          </p:cNvPr>
          <p:cNvSpPr txBox="1"/>
          <p:nvPr/>
        </p:nvSpPr>
        <p:spPr>
          <a:xfrm>
            <a:off x="380999" y="2583425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・密度による比較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59C1FC-69D4-4ECE-BBE4-0A09723BBDF0}"/>
              </a:ext>
            </a:extLst>
          </p:cNvPr>
          <p:cNvSpPr txBox="1"/>
          <p:nvPr/>
        </p:nvSpPr>
        <p:spPr>
          <a:xfrm>
            <a:off x="714508" y="3045090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粒子密度が異なる場合に、どのように挙動が変化するのか比較する。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0F9EB74-F681-48F4-A30D-C789DBED7FC1}"/>
              </a:ext>
            </a:extLst>
          </p:cNvPr>
          <p:cNvSpPr/>
          <p:nvPr/>
        </p:nvSpPr>
        <p:spPr>
          <a:xfrm flipH="1">
            <a:off x="591592" y="3045091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901E428-2B7A-4BDA-BD36-43CB686F9CFF}"/>
              </a:ext>
            </a:extLst>
          </p:cNvPr>
          <p:cNvSpPr txBox="1"/>
          <p:nvPr/>
        </p:nvSpPr>
        <p:spPr>
          <a:xfrm>
            <a:off x="380999" y="3645254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・下層粒子の影響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A3A377-CC05-4F74-9E7C-1D9960BD5060}"/>
              </a:ext>
            </a:extLst>
          </p:cNvPr>
          <p:cNvSpPr txBox="1"/>
          <p:nvPr/>
        </p:nvSpPr>
        <p:spPr>
          <a:xfrm>
            <a:off x="714508" y="4106919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粒子群の下側半分が、異なる密度を持つ粒子の場合を比較し、その影響を調べる。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A8A9A85-8E7E-44D3-B096-0153EF4C00D0}"/>
              </a:ext>
            </a:extLst>
          </p:cNvPr>
          <p:cNvSpPr/>
          <p:nvPr/>
        </p:nvSpPr>
        <p:spPr>
          <a:xfrm flipH="1">
            <a:off x="591592" y="4106920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C0AA4E4-D448-4334-A66B-C28E09026CCE}"/>
              </a:ext>
            </a:extLst>
          </p:cNvPr>
          <p:cNvSpPr txBox="1"/>
          <p:nvPr/>
        </p:nvSpPr>
        <p:spPr>
          <a:xfrm>
            <a:off x="380999" y="4799416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・上層粒子の影響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6E56FD-098E-4E72-B8F3-71F5461D04DB}"/>
              </a:ext>
            </a:extLst>
          </p:cNvPr>
          <p:cNvSpPr txBox="1"/>
          <p:nvPr/>
        </p:nvSpPr>
        <p:spPr>
          <a:xfrm>
            <a:off x="714508" y="5261081"/>
            <a:ext cx="104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粒子群の上側半分が、異なる密度を持つ粒子の場合を比較し、その影響を調べる。</a:t>
            </a:r>
            <a:endParaRPr kumimoji="1" lang="en-US" altLang="ja-JP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959C1D8-7FC3-47D5-874F-F8A5627F2C9F}"/>
              </a:ext>
            </a:extLst>
          </p:cNvPr>
          <p:cNvSpPr/>
          <p:nvPr/>
        </p:nvSpPr>
        <p:spPr>
          <a:xfrm flipH="1">
            <a:off x="591592" y="5261082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32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80C51A-E737-490C-A357-F07374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C5B25A-9233-4BA0-911E-0B278040B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609AEB8-AC63-4470-A403-B7EAF0D3D01F}"/>
              </a:ext>
            </a:extLst>
          </p:cNvPr>
          <p:cNvSpPr txBox="1">
            <a:spLocks/>
          </p:cNvSpPr>
          <p:nvPr/>
        </p:nvSpPr>
        <p:spPr>
          <a:xfrm>
            <a:off x="2611221" y="2434975"/>
            <a:ext cx="7214838" cy="9940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6000" dirty="0"/>
              <a:t>下層粒子の影響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87EB613-3B8C-4D97-B9AF-1BB2B3B5D4D9}"/>
              </a:ext>
            </a:extLst>
          </p:cNvPr>
          <p:cNvSpPr/>
          <p:nvPr/>
        </p:nvSpPr>
        <p:spPr>
          <a:xfrm>
            <a:off x="0" y="3626779"/>
            <a:ext cx="12192000" cy="36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5493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F1F4DC9-E0FE-492A-8EAD-EA2F4723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5BCE61-48EC-4A25-82F2-EA3FA9E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BC4F318-0487-4D8B-B3CF-769324A6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概要・条件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76A412F-9EBC-42E4-85A2-C5308A6D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160414"/>
              </p:ext>
            </p:extLst>
          </p:nvPr>
        </p:nvGraphicFramePr>
        <p:xfrm>
          <a:off x="1896316" y="3403495"/>
          <a:ext cx="8399366" cy="1304538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2308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Upper Particle Density </a:t>
                      </a:r>
                      <a:r>
                        <a:rPr lang="en-US" altLang="ja-JP" sz="1400" dirty="0"/>
                        <a:t>[kg/m</a:t>
                      </a:r>
                      <a:r>
                        <a:rPr lang="en-US" altLang="ja-JP" sz="1400" baseline="30000" dirty="0"/>
                        <a:t>3</a:t>
                      </a:r>
                      <a:r>
                        <a:rPr lang="en-US" altLang="ja-JP" sz="1400" dirty="0"/>
                        <a:t>]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Lower Particle Density </a:t>
                      </a:r>
                      <a:r>
                        <a:rPr lang="en-US" altLang="ja-JP" sz="1400" dirty="0"/>
                        <a:t>[kg/m</a:t>
                      </a:r>
                      <a:r>
                        <a:rPr lang="en-US" altLang="ja-JP" sz="1400" baseline="30000" dirty="0"/>
                        <a:t>3</a:t>
                      </a:r>
                      <a:r>
                        <a:rPr lang="en-US" altLang="ja-JP" sz="1400" dirty="0"/>
                        <a:t>]</a:t>
                      </a:r>
                      <a:endParaRPr lang="en-US" altLang="ja-JP" sz="14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400" u="none" strike="noStrike" dirty="0"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3000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4500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594D0-FAF6-41E5-80AD-038DD6CE7A71}"/>
              </a:ext>
            </a:extLst>
          </p:cNvPr>
          <p:cNvSpPr txBox="1"/>
          <p:nvPr/>
        </p:nvSpPr>
        <p:spPr>
          <a:xfrm>
            <a:off x="2097648" y="4728592"/>
            <a:ext cx="79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比較条件のまとめ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40607D-C2AF-4B1D-8B0F-8EE53AB94E73}"/>
              </a:ext>
            </a:extLst>
          </p:cNvPr>
          <p:cNvSpPr txBox="1"/>
          <p:nvPr/>
        </p:nvSpPr>
        <p:spPr>
          <a:xfrm>
            <a:off x="380999" y="1962864"/>
            <a:ext cx="1105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下半分の粒子密度が異なる場合、どのように挙動が変わってくるのか確かめる。</a:t>
            </a:r>
          </a:p>
        </p:txBody>
      </p:sp>
    </p:spTree>
    <p:extLst>
      <p:ext uri="{BB962C8B-B14F-4D97-AF65-F5344CB8AC3E}">
        <p14:creationId xmlns:p14="http://schemas.microsoft.com/office/powerpoint/2010/main" val="52463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48B427A-1ECB-4D52-8193-FF2B0C80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8C8E3E-9FB5-4D81-8A31-24C37F7A5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DE668A-C2AF-4AC7-A262-60F81C4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AA44BE1-57D1-4ABB-AC44-433A7F24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398113" cy="365125"/>
          </a:xfrm>
        </p:spPr>
        <p:txBody>
          <a:bodyPr/>
          <a:lstStyle/>
          <a:p>
            <a:r>
              <a:rPr kumimoji="1" lang="ja-JP" altLang="en-US" dirty="0"/>
              <a:t>落下の様子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2FA7425-B4AF-4548-AF58-A729EB313F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/>
              <a:t>・充填速度の差は少ない</a:t>
            </a:r>
          </a:p>
        </p:txBody>
      </p:sp>
      <p:pic>
        <p:nvPicPr>
          <p:cNvPr id="13" name="layer_1515-1530-1545">
            <a:hlinkClick r:id="" action="ppaction://media"/>
            <a:extLst>
              <a:ext uri="{FF2B5EF4-FFF2-40B4-BE49-F238E27FC236}">
                <a16:creationId xmlns:a16="http://schemas.microsoft.com/office/drawing/2014/main" id="{83277ABC-7740-412B-BA6C-4354FFC819DB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2763" y="1343025"/>
            <a:ext cx="6361112" cy="4321175"/>
          </a:xfr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363DE0B-FB55-4524-87B5-221925A83DD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・全ケースでスプラッシュ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52DAE6-E34F-4CB8-A771-3591E2C6159D}"/>
              </a:ext>
            </a:extLst>
          </p:cNvPr>
          <p:cNvSpPr txBox="1"/>
          <p:nvPr/>
        </p:nvSpPr>
        <p:spPr>
          <a:xfrm>
            <a:off x="5592763" y="5681146"/>
            <a:ext cx="221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C160A9-51D6-4881-B96D-3C0E581D4A35}"/>
              </a:ext>
            </a:extLst>
          </p:cNvPr>
          <p:cNvSpPr txBox="1"/>
          <p:nvPr/>
        </p:nvSpPr>
        <p:spPr>
          <a:xfrm>
            <a:off x="9858405" y="5698092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8A0B928-38A0-477D-9A88-1FD3179E2CA0}"/>
              </a:ext>
            </a:extLst>
          </p:cNvPr>
          <p:cNvSpPr txBox="1"/>
          <p:nvPr/>
        </p:nvSpPr>
        <p:spPr>
          <a:xfrm>
            <a:off x="7805855" y="5681146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</p:spTree>
    <p:extLst>
      <p:ext uri="{BB962C8B-B14F-4D97-AF65-F5344CB8AC3E}">
        <p14:creationId xmlns:p14="http://schemas.microsoft.com/office/powerpoint/2010/main" val="40517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48B427A-1ECB-4D52-8193-FF2B0C80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8C8E3E-9FB5-4D81-8A31-24C37F7A5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DE668A-C2AF-4AC7-A262-60F81C4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AA44BE1-57D1-4ABB-AC44-433A7F24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2" y="1348774"/>
            <a:ext cx="729040" cy="365125"/>
          </a:xfrm>
        </p:spPr>
        <p:txBody>
          <a:bodyPr/>
          <a:lstStyle/>
          <a:p>
            <a:r>
              <a:rPr lang="ja-JP" altLang="en-US" dirty="0"/>
              <a:t>圧力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363DE0B-FB55-4524-87B5-221925A83DD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・変化の様子が似ている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52DAE6-E34F-4CB8-A771-3591E2C6159D}"/>
              </a:ext>
            </a:extLst>
          </p:cNvPr>
          <p:cNvSpPr txBox="1"/>
          <p:nvPr/>
        </p:nvSpPr>
        <p:spPr>
          <a:xfrm>
            <a:off x="5592763" y="5681146"/>
            <a:ext cx="221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C160A9-51D6-4881-B96D-3C0E581D4A35}"/>
              </a:ext>
            </a:extLst>
          </p:cNvPr>
          <p:cNvSpPr txBox="1"/>
          <p:nvPr/>
        </p:nvSpPr>
        <p:spPr>
          <a:xfrm>
            <a:off x="9858405" y="5698092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8A0B928-38A0-477D-9A88-1FD3179E2CA0}"/>
              </a:ext>
            </a:extLst>
          </p:cNvPr>
          <p:cNvSpPr txBox="1"/>
          <p:nvPr/>
        </p:nvSpPr>
        <p:spPr>
          <a:xfrm>
            <a:off x="7805855" y="5681146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11" name="layer_1515-1530-1545_pressure">
            <a:hlinkClick r:id="" action="ppaction://media"/>
            <a:extLst>
              <a:ext uri="{FF2B5EF4-FFF2-40B4-BE49-F238E27FC236}">
                <a16:creationId xmlns:a16="http://schemas.microsoft.com/office/drawing/2014/main" id="{1ABA9F94-2DE8-44BC-9FC5-E08CFEF5F181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90650"/>
            <a:ext cx="6480175" cy="4225925"/>
          </a:xfrm>
        </p:spPr>
      </p:pic>
    </p:spTree>
    <p:extLst>
      <p:ext uri="{BB962C8B-B14F-4D97-AF65-F5344CB8AC3E}">
        <p14:creationId xmlns:p14="http://schemas.microsoft.com/office/powerpoint/2010/main" val="28190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FB50691-99D0-462E-A731-F8A864B2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D240E3-DFEF-46F5-BEEE-8B4DDFF7A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401C21-C008-422B-9627-63D587E0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375B7CE-CD1E-4B03-9B81-8B5BEFB3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2502084" cy="3651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Die</a:t>
            </a:r>
            <a:r>
              <a:rPr kumimoji="1" lang="ja-JP" altLang="en-US" dirty="0"/>
              <a:t>内部粒子数の推移</a:t>
            </a:r>
            <a:endParaRPr kumimoji="1" lang="en-US" altLang="ja-JP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3EE2071-C829-40AB-A2F9-7D2F44C5936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・推移の仕方が似ている</a:t>
            </a:r>
          </a:p>
        </p:txBody>
      </p:sp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FF898869-CB3C-4201-9575-9D7E834940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587048"/>
              </p:ext>
            </p:extLst>
          </p:nvPr>
        </p:nvGraphicFramePr>
        <p:xfrm>
          <a:off x="5531005" y="1348774"/>
          <a:ext cx="6482629" cy="4316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5065C1C9-4A73-4978-B2E0-283A1DD72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61874"/>
              </p:ext>
            </p:extLst>
          </p:nvPr>
        </p:nvGraphicFramePr>
        <p:xfrm>
          <a:off x="379750" y="4600351"/>
          <a:ext cx="4794416" cy="1064469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63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330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3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最終的な</a:t>
                      </a:r>
                      <a:r>
                        <a:rPr lang="en-US" altLang="ja-JP" sz="1100" u="none" strike="noStrike" dirty="0">
                          <a:effectLst/>
                        </a:rPr>
                        <a:t>Die</a:t>
                      </a:r>
                      <a:r>
                        <a:rPr lang="ja-JP" altLang="en-US" sz="1100" u="none" strike="noStrike" dirty="0">
                          <a:effectLst/>
                        </a:rPr>
                        <a:t>内部粒子数</a:t>
                      </a:r>
                      <a:endParaRPr lang="en-US" altLang="ja-JP" sz="11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145471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145702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コンテンツ プレースホルダー 19">
            <a:extLst>
              <a:ext uri="{FF2B5EF4-FFF2-40B4-BE49-F238E27FC236}">
                <a16:creationId xmlns:a16="http://schemas.microsoft.com/office/drawing/2014/main" id="{FACC5540-CEA6-4F97-9A0B-4B439B4BA5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931" y="3207866"/>
            <a:ext cx="3773324" cy="442267"/>
          </a:xfrm>
        </p:spPr>
        <p:txBody>
          <a:bodyPr/>
          <a:lstStyle/>
          <a:p>
            <a:r>
              <a:rPr lang="ja-JP" altLang="en-US" dirty="0"/>
              <a:t>・関係が逆転している</a:t>
            </a: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18810083-F012-4FE5-B659-C207AAF2136A}"/>
              </a:ext>
            </a:extLst>
          </p:cNvPr>
          <p:cNvSpPr/>
          <p:nvPr/>
        </p:nvSpPr>
        <p:spPr>
          <a:xfrm>
            <a:off x="5369254" y="3500160"/>
            <a:ext cx="2235877" cy="2170708"/>
          </a:xfrm>
          <a:prstGeom prst="flowChartConnector">
            <a:avLst/>
          </a:prstGeom>
          <a:noFill/>
          <a:ln w="6350">
            <a:solidFill>
              <a:srgbClr val="8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D716FF3-AE60-4C15-8638-B71F4E0F85D5}"/>
              </a:ext>
            </a:extLst>
          </p:cNvPr>
          <p:cNvCxnSpPr>
            <a:cxnSpLocks/>
          </p:cNvCxnSpPr>
          <p:nvPr/>
        </p:nvCxnSpPr>
        <p:spPr>
          <a:xfrm>
            <a:off x="4148255" y="3429000"/>
            <a:ext cx="1315843" cy="775010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8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BABF8A-25C8-4544-A7E6-8962BC54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F61E-9F27-40C6-A32C-8A64A65E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2A07C6-3DEB-4BA9-A07B-B98B12D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A9E77-B6AD-4B10-B7E1-4D1004CE841C}"/>
              </a:ext>
            </a:extLst>
          </p:cNvPr>
          <p:cNvSpPr txBox="1"/>
          <p:nvPr/>
        </p:nvSpPr>
        <p:spPr>
          <a:xfrm>
            <a:off x="380998" y="1615273"/>
            <a:ext cx="987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・全体的な挙動にたいして、下層粒子密度はあまり影響をもたない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A71E84-23AB-433B-A14A-B4E68FA0268D}"/>
              </a:ext>
            </a:extLst>
          </p:cNvPr>
          <p:cNvSpPr txBox="1"/>
          <p:nvPr/>
        </p:nvSpPr>
        <p:spPr>
          <a:xfrm>
            <a:off x="815731" y="2154431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落下時における、粒子の動き・圧力の変化ともに、変化があまりみられなかった。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017E0-9316-4B2B-89BB-31E882C1F33D}"/>
              </a:ext>
            </a:extLst>
          </p:cNvPr>
          <p:cNvSpPr/>
          <p:nvPr/>
        </p:nvSpPr>
        <p:spPr>
          <a:xfrm flipH="1">
            <a:off x="601311" y="2076938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650BAE-1755-4B3F-9F45-F274AFAFB760}"/>
              </a:ext>
            </a:extLst>
          </p:cNvPr>
          <p:cNvSpPr txBox="1"/>
          <p:nvPr/>
        </p:nvSpPr>
        <p:spPr>
          <a:xfrm>
            <a:off x="816736" y="2658487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最終的な流入粒子数の違いは、全体的な挙動と等価でない。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737AAF-FE6A-4EC0-A352-FEFF4D321CC0}"/>
              </a:ext>
            </a:extLst>
          </p:cNvPr>
          <p:cNvSpPr txBox="1"/>
          <p:nvPr/>
        </p:nvSpPr>
        <p:spPr>
          <a:xfrm>
            <a:off x="380998" y="3489484"/>
            <a:ext cx="987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・初期段階では、低密度のほうが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内部に粒子が入っている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138740C-4119-42D7-B753-98E8009104E8}"/>
              </a:ext>
            </a:extLst>
          </p:cNvPr>
          <p:cNvSpPr txBox="1"/>
          <p:nvPr/>
        </p:nvSpPr>
        <p:spPr>
          <a:xfrm>
            <a:off x="815731" y="4028642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低密度粒子のほうが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pestle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へ吸い付くため。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B504A7A-A89B-479C-94FD-99E01D36BCD5}"/>
              </a:ext>
            </a:extLst>
          </p:cNvPr>
          <p:cNvSpPr/>
          <p:nvPr/>
        </p:nvSpPr>
        <p:spPr>
          <a:xfrm flipH="1">
            <a:off x="601311" y="3951149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AFC2A46-63BA-4544-A8C9-B6327992ED36}"/>
              </a:ext>
            </a:extLst>
          </p:cNvPr>
          <p:cNvSpPr txBox="1"/>
          <p:nvPr/>
        </p:nvSpPr>
        <p:spPr>
          <a:xfrm>
            <a:off x="816736" y="4532698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初期段階では、重力よりも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サクソン効果による影響が大きいと思われる。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647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80C51A-E737-490C-A357-F07374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C5B25A-9233-4BA0-911E-0B278040B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609AEB8-AC63-4470-A403-B7EAF0D3D01F}"/>
              </a:ext>
            </a:extLst>
          </p:cNvPr>
          <p:cNvSpPr txBox="1">
            <a:spLocks/>
          </p:cNvSpPr>
          <p:nvPr/>
        </p:nvSpPr>
        <p:spPr>
          <a:xfrm>
            <a:off x="2611221" y="2434975"/>
            <a:ext cx="7214838" cy="9940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6000" dirty="0"/>
              <a:t>上層粒子の影響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87EB613-3B8C-4D97-B9AF-1BB2B3B5D4D9}"/>
              </a:ext>
            </a:extLst>
          </p:cNvPr>
          <p:cNvSpPr/>
          <p:nvPr/>
        </p:nvSpPr>
        <p:spPr>
          <a:xfrm>
            <a:off x="0" y="3626779"/>
            <a:ext cx="12192000" cy="36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380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F1F4DC9-E0FE-492A-8EAD-EA2F4723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5BCE61-48EC-4A25-82F2-EA3FA9E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BC4F318-0487-4D8B-B3CF-769324A6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概要・条件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76A412F-9EBC-42E4-85A2-C5308A6D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94820"/>
              </p:ext>
            </p:extLst>
          </p:nvPr>
        </p:nvGraphicFramePr>
        <p:xfrm>
          <a:off x="1896316" y="3403495"/>
          <a:ext cx="8399366" cy="1304538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2308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Upper Particle Density </a:t>
                      </a:r>
                      <a:r>
                        <a:rPr lang="en-US" altLang="ja-JP" sz="1400" dirty="0"/>
                        <a:t>[kg/m</a:t>
                      </a:r>
                      <a:r>
                        <a:rPr lang="en-US" altLang="ja-JP" sz="1400" baseline="30000" dirty="0"/>
                        <a:t>3</a:t>
                      </a:r>
                      <a:r>
                        <a:rPr lang="en-US" altLang="ja-JP" sz="1400" dirty="0"/>
                        <a:t>]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3000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4500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Lower Particle Density </a:t>
                      </a:r>
                      <a:r>
                        <a:rPr lang="en-US" altLang="ja-JP" sz="1400" dirty="0"/>
                        <a:t>[kg/m</a:t>
                      </a:r>
                      <a:r>
                        <a:rPr lang="en-US" altLang="ja-JP" sz="1400" baseline="30000" dirty="0"/>
                        <a:t>3</a:t>
                      </a:r>
                      <a:r>
                        <a:rPr lang="en-US" altLang="ja-JP" sz="1400" dirty="0"/>
                        <a:t>]</a:t>
                      </a:r>
                      <a:endParaRPr lang="en-US" altLang="ja-JP" sz="14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400" u="none" strike="noStrike" dirty="0"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1500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594D0-FAF6-41E5-80AD-038DD6CE7A71}"/>
              </a:ext>
            </a:extLst>
          </p:cNvPr>
          <p:cNvSpPr txBox="1"/>
          <p:nvPr/>
        </p:nvSpPr>
        <p:spPr>
          <a:xfrm>
            <a:off x="2097648" y="4728592"/>
            <a:ext cx="79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比較条件のまとめ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40607D-C2AF-4B1D-8B0F-8EE53AB94E73}"/>
              </a:ext>
            </a:extLst>
          </p:cNvPr>
          <p:cNvSpPr txBox="1"/>
          <p:nvPr/>
        </p:nvSpPr>
        <p:spPr>
          <a:xfrm>
            <a:off x="380999" y="1962864"/>
            <a:ext cx="1105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上半分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の粒子密度が異なる場合、どのように挙動が変わってくるのか確かめる。</a:t>
            </a:r>
          </a:p>
        </p:txBody>
      </p:sp>
    </p:spTree>
    <p:extLst>
      <p:ext uri="{BB962C8B-B14F-4D97-AF65-F5344CB8AC3E}">
        <p14:creationId xmlns:p14="http://schemas.microsoft.com/office/powerpoint/2010/main" val="564677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48B427A-1ECB-4D52-8193-FF2B0C80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8C8E3E-9FB5-4D81-8A31-24C37F7A5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DE668A-C2AF-4AC7-A262-60F81C4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AA44BE1-57D1-4ABB-AC44-433A7F24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398113" cy="365125"/>
          </a:xfrm>
        </p:spPr>
        <p:txBody>
          <a:bodyPr/>
          <a:lstStyle/>
          <a:p>
            <a:r>
              <a:rPr kumimoji="1" lang="ja-JP" altLang="en-US" dirty="0"/>
              <a:t>落下の様子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2FA7425-B4AF-4548-AF58-A729EB313F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Case-1</a:t>
            </a:r>
            <a:r>
              <a:rPr kumimoji="1" lang="ja-JP" altLang="en-US" dirty="0"/>
              <a:t>の充填が遅い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363DE0B-FB55-4524-87B5-221925A83DD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Case-1</a:t>
            </a:r>
            <a:r>
              <a:rPr kumimoji="1" lang="ja-JP" altLang="en-US" dirty="0"/>
              <a:t>のみスプラッシュ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52DAE6-E34F-4CB8-A771-3591E2C6159D}"/>
              </a:ext>
            </a:extLst>
          </p:cNvPr>
          <p:cNvSpPr txBox="1"/>
          <p:nvPr/>
        </p:nvSpPr>
        <p:spPr>
          <a:xfrm>
            <a:off x="5592763" y="5681146"/>
            <a:ext cx="221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C160A9-51D6-4881-B96D-3C0E581D4A35}"/>
              </a:ext>
            </a:extLst>
          </p:cNvPr>
          <p:cNvSpPr txBox="1"/>
          <p:nvPr/>
        </p:nvSpPr>
        <p:spPr>
          <a:xfrm>
            <a:off x="9858405" y="5698092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8A0B928-38A0-477D-9A88-1FD3179E2CA0}"/>
              </a:ext>
            </a:extLst>
          </p:cNvPr>
          <p:cNvSpPr txBox="1"/>
          <p:nvPr/>
        </p:nvSpPr>
        <p:spPr>
          <a:xfrm>
            <a:off x="7805855" y="5681146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/>
              <a:t>/</a:t>
            </a:r>
            <a:r>
              <a:rPr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pic>
        <p:nvPicPr>
          <p:cNvPr id="10" name="layer_1515-3015-4515">
            <a:hlinkClick r:id="" action="ppaction://media"/>
            <a:extLst>
              <a:ext uri="{FF2B5EF4-FFF2-40B4-BE49-F238E27FC236}">
                <a16:creationId xmlns:a16="http://schemas.microsoft.com/office/drawing/2014/main" id="{067C7056-71DC-47C0-84CE-1E954B034238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90650"/>
            <a:ext cx="6480175" cy="4225925"/>
          </a:xfrm>
        </p:spPr>
      </p:pic>
    </p:spTree>
    <p:extLst>
      <p:ext uri="{BB962C8B-B14F-4D97-AF65-F5344CB8AC3E}">
        <p14:creationId xmlns:p14="http://schemas.microsoft.com/office/powerpoint/2010/main" val="191187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48B427A-1ECB-4D52-8193-FF2B0C80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8C8E3E-9FB5-4D81-8A31-24C37F7A5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DE668A-C2AF-4AC7-A262-60F81C4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AA44BE1-57D1-4ABB-AC44-433A7F24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2" y="1348774"/>
            <a:ext cx="729040" cy="365125"/>
          </a:xfrm>
        </p:spPr>
        <p:txBody>
          <a:bodyPr/>
          <a:lstStyle/>
          <a:p>
            <a:r>
              <a:rPr lang="ja-JP" altLang="en-US" dirty="0"/>
              <a:t>圧力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363DE0B-FB55-4524-87B5-221925A83DD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Case-1</a:t>
            </a:r>
            <a:r>
              <a:rPr kumimoji="1" lang="ja-JP" altLang="en-US" dirty="0"/>
              <a:t>は圧力が低い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C52DAE6-E34F-4CB8-A771-3591E2C6159D}"/>
              </a:ext>
            </a:extLst>
          </p:cNvPr>
          <p:cNvSpPr txBox="1"/>
          <p:nvPr/>
        </p:nvSpPr>
        <p:spPr>
          <a:xfrm>
            <a:off x="5592763" y="5681146"/>
            <a:ext cx="2213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C160A9-51D6-4881-B96D-3C0E581D4A35}"/>
              </a:ext>
            </a:extLst>
          </p:cNvPr>
          <p:cNvSpPr txBox="1"/>
          <p:nvPr/>
        </p:nvSpPr>
        <p:spPr>
          <a:xfrm>
            <a:off x="9858405" y="5698092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8A0B928-38A0-477D-9A88-1FD3179E2CA0}"/>
              </a:ext>
            </a:extLst>
          </p:cNvPr>
          <p:cNvSpPr txBox="1"/>
          <p:nvPr/>
        </p:nvSpPr>
        <p:spPr>
          <a:xfrm>
            <a:off x="7805855" y="5681146"/>
            <a:ext cx="2095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9" name="layer_1515-3015-4515_pressure">
            <a:hlinkClick r:id="" action="ppaction://media"/>
            <a:extLst>
              <a:ext uri="{FF2B5EF4-FFF2-40B4-BE49-F238E27FC236}">
                <a16:creationId xmlns:a16="http://schemas.microsoft.com/office/drawing/2014/main" id="{54D17631-B7D8-49D4-8CDD-7D2B4D69B166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90650"/>
            <a:ext cx="6480175" cy="4225925"/>
          </a:xfrm>
        </p:spPr>
      </p:pic>
    </p:spTree>
    <p:extLst>
      <p:ext uri="{BB962C8B-B14F-4D97-AF65-F5344CB8AC3E}">
        <p14:creationId xmlns:p14="http://schemas.microsoft.com/office/powerpoint/2010/main" val="19214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B567F72-7F71-49E6-B604-F4478A4E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18BB5B-99DE-4D2B-A007-8909EB8B7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B7C6EDE-2B01-432B-A465-09E79DE3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条件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3903F68F-6E4E-46A7-871F-1AAE90C3C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2274096"/>
                  </p:ext>
                </p:extLst>
              </p:nvPr>
            </p:nvGraphicFramePr>
            <p:xfrm>
              <a:off x="663256" y="1569876"/>
              <a:ext cx="3436134" cy="387659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1718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80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</a:t>
                          </a:r>
                          <a:r>
                            <a:rPr lang="ja-JP" altLang="en-US" sz="11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altLang="ja-JP" sz="1100" b="1" u="none" strike="noStrike" dirty="0">
                              <a:effectLst/>
                            </a:rPr>
                            <a:t>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7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100" u="none" strike="noStrike" dirty="0" smtClean="0">
                                  <a:effectLst/>
                                  <a:latin typeface="+mn-lt"/>
                                </a:rPr>
                                <m:t>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+mn-lt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+mn-lt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+mn-lt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80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504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Density *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1500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38838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Hamaker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838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61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88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friction</a:t>
                          </a: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3903F68F-6E4E-46A7-871F-1AAE90C3C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2274096"/>
                  </p:ext>
                </p:extLst>
              </p:nvPr>
            </p:nvGraphicFramePr>
            <p:xfrm>
              <a:off x="663256" y="1569876"/>
              <a:ext cx="3436134" cy="387659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1718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80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</a:t>
                          </a:r>
                          <a:r>
                            <a:rPr lang="ja-JP" altLang="en-US" sz="11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altLang="ja-JP" sz="1100" b="1" u="none" strike="noStrike" dirty="0">
                              <a:effectLst/>
                            </a:rPr>
                            <a:t>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7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709" t="-131746" r="-709" b="-784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80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504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Density *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1500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38838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Hamaker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838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61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88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friction</a:t>
                          </a: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2270D655-C87F-499B-A725-356B0D4CC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16506"/>
              </p:ext>
            </p:extLst>
          </p:nvPr>
        </p:nvGraphicFramePr>
        <p:xfrm>
          <a:off x="4529225" y="1569872"/>
          <a:ext cx="3436134" cy="38864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8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</a:rPr>
                        <a:t>250 [μm]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1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</a:rPr>
                        <a:t>Calculated particle size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 250 [μm]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500,000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0.5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0.2</a:t>
                      </a:r>
                      <a:r>
                        <a:rPr lang="en-US" altLang="ja-JP" sz="1100" u="none" strike="noStrike" dirty="0">
                          <a:effectLst/>
                        </a:rPr>
                        <a:t>4</a:t>
                      </a:r>
                      <a:r>
                        <a:rPr lang="en-US" sz="1100" u="none" strike="noStrike" dirty="0">
                          <a:effectLst/>
                        </a:rPr>
                        <a:t> [s]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300 [mm/s]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1272820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E5114-80D2-4360-8F3D-8BD223D9AD5F}"/>
              </a:ext>
            </a:extLst>
          </p:cNvPr>
          <p:cNvSpPr txBox="1"/>
          <p:nvPr/>
        </p:nvSpPr>
        <p:spPr>
          <a:xfrm>
            <a:off x="663256" y="5503375"/>
            <a:ext cx="34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物性値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1E5C06-C154-4D1B-ACB7-674B1E9F4414}"/>
              </a:ext>
            </a:extLst>
          </p:cNvPr>
          <p:cNvSpPr txBox="1"/>
          <p:nvPr/>
        </p:nvSpPr>
        <p:spPr>
          <a:xfrm>
            <a:off x="4529225" y="5536098"/>
            <a:ext cx="34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計算条件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7DD9C6F-D161-45B3-B783-A84D7D4F561D}"/>
              </a:ext>
            </a:extLst>
          </p:cNvPr>
          <p:cNvSpPr/>
          <p:nvPr/>
        </p:nvSpPr>
        <p:spPr>
          <a:xfrm>
            <a:off x="663256" y="1569872"/>
            <a:ext cx="3436134" cy="3876601"/>
          </a:xfrm>
          <a:prstGeom prst="rect">
            <a:avLst/>
          </a:prstGeom>
          <a:noFill/>
          <a:ln w="19050">
            <a:solidFill>
              <a:srgbClr val="3F9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D7D4DA-BB8D-4936-BC56-80E5E0C3B90F}"/>
              </a:ext>
            </a:extLst>
          </p:cNvPr>
          <p:cNvSpPr/>
          <p:nvPr/>
        </p:nvSpPr>
        <p:spPr>
          <a:xfrm>
            <a:off x="4529225" y="1569872"/>
            <a:ext cx="3436134" cy="3886450"/>
          </a:xfrm>
          <a:prstGeom prst="rect">
            <a:avLst/>
          </a:prstGeom>
          <a:noFill/>
          <a:ln w="19050">
            <a:solidFill>
              <a:srgbClr val="3F9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50FF3AF-C34A-4B27-8D94-AED4EBCAD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94" y="1569872"/>
            <a:ext cx="3155950" cy="3876599"/>
          </a:xfrm>
          <a:prstGeom prst="rect">
            <a:avLst/>
          </a:prstGeom>
          <a:ln w="19050">
            <a:solidFill>
              <a:srgbClr val="3F97A4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1EB9298-E0C0-4F11-8163-A64D2370FC99}"/>
              </a:ext>
            </a:extLst>
          </p:cNvPr>
          <p:cNvSpPr txBox="1"/>
          <p:nvPr/>
        </p:nvSpPr>
        <p:spPr>
          <a:xfrm>
            <a:off x="8372792" y="5536098"/>
            <a:ext cx="317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3E9264-8BB8-4D22-A560-B13795D3E9C5}"/>
              </a:ext>
            </a:extLst>
          </p:cNvPr>
          <p:cNvSpPr txBox="1"/>
          <p:nvPr/>
        </p:nvSpPr>
        <p:spPr>
          <a:xfrm>
            <a:off x="2082848" y="5990672"/>
            <a:ext cx="2074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/>
              <a:t>*</a:t>
            </a:r>
            <a:r>
              <a:rPr kumimoji="1" lang="ja-JP" altLang="en-US" sz="800" dirty="0"/>
              <a:t>　異なる密度の粒子を用いるケースあり</a:t>
            </a:r>
          </a:p>
        </p:txBody>
      </p:sp>
    </p:spTree>
    <p:extLst>
      <p:ext uri="{BB962C8B-B14F-4D97-AF65-F5344CB8AC3E}">
        <p14:creationId xmlns:p14="http://schemas.microsoft.com/office/powerpoint/2010/main" val="334331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FB50691-99D0-462E-A731-F8A864B2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D240E3-DFEF-46F5-BEEE-8B4DDFF7A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401C21-C008-422B-9627-63D587E0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375B7CE-CD1E-4B03-9B81-8B5BEFB3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2502084" cy="3651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Die</a:t>
            </a:r>
            <a:r>
              <a:rPr kumimoji="1" lang="ja-JP" altLang="en-US" dirty="0"/>
              <a:t>内部粒子数の推移</a:t>
            </a:r>
            <a:endParaRPr kumimoji="1" lang="en-US" altLang="ja-JP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A3EE2071-C829-40AB-A2F9-7D2F44C5936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・上層粒子密度が大きい</a:t>
            </a:r>
            <a:r>
              <a:rPr lang="ja-JP" altLang="en-US" dirty="0"/>
              <a:t>と、収束が早い</a:t>
            </a:r>
            <a:endParaRPr kumimoji="1" lang="ja-JP" altLang="en-US" dirty="0"/>
          </a:p>
        </p:txBody>
      </p:sp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5065C1C9-4A73-4978-B2E0-283A1DD72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21060"/>
              </p:ext>
            </p:extLst>
          </p:nvPr>
        </p:nvGraphicFramePr>
        <p:xfrm>
          <a:off x="379750" y="4600351"/>
          <a:ext cx="4794416" cy="1064469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63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330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3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</a:rPr>
                        <a:t>最終的な</a:t>
                      </a:r>
                      <a:r>
                        <a:rPr lang="en-US" altLang="ja-JP" sz="1100" u="none" strike="noStrike" dirty="0">
                          <a:effectLst/>
                        </a:rPr>
                        <a:t>Die</a:t>
                      </a:r>
                      <a:r>
                        <a:rPr lang="ja-JP" altLang="en-US" sz="1100" u="none" strike="noStrike" dirty="0">
                          <a:effectLst/>
                        </a:rPr>
                        <a:t>内部粒子数</a:t>
                      </a:r>
                      <a:endParaRPr lang="en-US" altLang="ja-JP" sz="11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145554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146141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E17BF885-3709-43E8-BA85-3E4A7553D1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58164"/>
              </p:ext>
            </p:extLst>
          </p:nvPr>
        </p:nvGraphicFramePr>
        <p:xfrm>
          <a:off x="5542156" y="1338947"/>
          <a:ext cx="6471479" cy="432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楕円 5">
            <a:extLst>
              <a:ext uri="{FF2B5EF4-FFF2-40B4-BE49-F238E27FC236}">
                <a16:creationId xmlns:a16="http://schemas.microsoft.com/office/drawing/2014/main" id="{CC9C8C8B-D412-4A57-BEE4-D0F312868D4F}"/>
              </a:ext>
            </a:extLst>
          </p:cNvPr>
          <p:cNvSpPr/>
          <p:nvPr/>
        </p:nvSpPr>
        <p:spPr>
          <a:xfrm>
            <a:off x="8512813" y="1959429"/>
            <a:ext cx="2136101" cy="589191"/>
          </a:xfrm>
          <a:prstGeom prst="ellipse">
            <a:avLst/>
          </a:prstGeom>
          <a:noFill/>
          <a:ln w="19050">
            <a:solidFill>
              <a:srgbClr val="8080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789CAE8-F0A7-4693-9758-7B8802DBD248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5174166" y="2254025"/>
            <a:ext cx="3338647" cy="294596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9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BABF8A-25C8-4544-A7E6-8962BC54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11F61E-9F27-40C6-A32C-8A64A65E1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92A07C6-3DEB-4BA9-A07B-B98B12D6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2A9E77-B6AD-4B10-B7E1-4D1004CE841C}"/>
              </a:ext>
            </a:extLst>
          </p:cNvPr>
          <p:cNvSpPr txBox="1"/>
          <p:nvPr/>
        </p:nvSpPr>
        <p:spPr>
          <a:xfrm>
            <a:off x="380998" y="1615273"/>
            <a:ext cx="987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・全体的な挙動について、</a:t>
            </a:r>
            <a:r>
              <a:rPr lang="ja-JP" altLang="en-US" sz="2400" u="sng" dirty="0">
                <a:uFill>
                  <a:solidFill>
                    <a:srgbClr val="FF695E"/>
                  </a:solidFill>
                </a:u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上層粒子が大きな影響をもっている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A71E84-23AB-433B-A14A-B4E68FA0268D}"/>
              </a:ext>
            </a:extLst>
          </p:cNvPr>
          <p:cNvSpPr txBox="1"/>
          <p:nvPr/>
        </p:nvSpPr>
        <p:spPr>
          <a:xfrm>
            <a:off x="815731" y="2154431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下層粒子の密度変化では差があまりでなかったが、こちらでは大きく差がでている。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A017E0-9316-4B2B-89BB-31E882C1F33D}"/>
              </a:ext>
            </a:extLst>
          </p:cNvPr>
          <p:cNvSpPr/>
          <p:nvPr/>
        </p:nvSpPr>
        <p:spPr>
          <a:xfrm flipH="1">
            <a:off x="601311" y="2076938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C650BAE-1755-4B3F-9F45-F274AFAFB760}"/>
              </a:ext>
            </a:extLst>
          </p:cNvPr>
          <p:cNvSpPr txBox="1"/>
          <p:nvPr/>
        </p:nvSpPr>
        <p:spPr>
          <a:xfrm>
            <a:off x="816736" y="2658487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差の</a:t>
            </a:r>
            <a:r>
              <a:rPr kumimoji="1"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でかたが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、単一粒子の密度比較の結果と一致している。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A991E0-11DC-4A00-B90D-C6B805406D0A}"/>
              </a:ext>
            </a:extLst>
          </p:cNvPr>
          <p:cNvSpPr txBox="1"/>
          <p:nvPr/>
        </p:nvSpPr>
        <p:spPr>
          <a:xfrm>
            <a:off x="380998" y="3609368"/>
            <a:ext cx="987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Case-1(1500/1500)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のみスプラッシュがでる</a:t>
            </a:r>
            <a:endParaRPr kumimoji="1" lang="en-US" altLang="ja-JP" sz="2400" u="sng" dirty="0">
              <a:uFill>
                <a:solidFill>
                  <a:srgbClr val="FF695E"/>
                </a:solidFill>
              </a:u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7828928-D0E9-4089-9D2D-B76EEDFE004B}"/>
              </a:ext>
            </a:extLst>
          </p:cNvPr>
          <p:cNvSpPr txBox="1"/>
          <p:nvPr/>
        </p:nvSpPr>
        <p:spPr>
          <a:xfrm>
            <a:off x="815731" y="4148526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圧力が十分に高まっていない。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A17EDD0-C5DE-403D-8679-6F4C9441549F}"/>
              </a:ext>
            </a:extLst>
          </p:cNvPr>
          <p:cNvSpPr/>
          <p:nvPr/>
        </p:nvSpPr>
        <p:spPr>
          <a:xfrm flipH="1">
            <a:off x="601311" y="4071033"/>
            <a:ext cx="36000" cy="95088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09EC970-A82B-4A16-A816-C214F0EEC060}"/>
              </a:ext>
            </a:extLst>
          </p:cNvPr>
          <p:cNvSpPr txBox="1"/>
          <p:nvPr/>
        </p:nvSpPr>
        <p:spPr>
          <a:xfrm>
            <a:off x="816736" y="4652582"/>
            <a:ext cx="8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上層粒子密度が圧力および、その後の気泡の挙動に影響をもっている。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64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580C51A-E737-490C-A357-F07374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C5B25A-9233-4BA0-911E-0B278040B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609AEB8-AC63-4470-A403-B7EAF0D3D01F}"/>
              </a:ext>
            </a:extLst>
          </p:cNvPr>
          <p:cNvSpPr txBox="1">
            <a:spLocks/>
          </p:cNvSpPr>
          <p:nvPr/>
        </p:nvSpPr>
        <p:spPr>
          <a:xfrm>
            <a:off x="1543795" y="2434975"/>
            <a:ext cx="9349689" cy="9940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ja-JP" altLang="en-US" sz="6000" dirty="0"/>
              <a:t>真空・</a:t>
            </a:r>
            <a:r>
              <a:rPr lang="en-US" altLang="ja-JP" sz="6000" dirty="0"/>
              <a:t>Stationary</a:t>
            </a:r>
            <a:r>
              <a:rPr lang="ja-JP" altLang="en-US" sz="6000" dirty="0"/>
              <a:t>との比較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87EB613-3B8C-4D97-B9AF-1BB2B3B5D4D9}"/>
              </a:ext>
            </a:extLst>
          </p:cNvPr>
          <p:cNvSpPr/>
          <p:nvPr/>
        </p:nvSpPr>
        <p:spPr>
          <a:xfrm>
            <a:off x="0" y="3626779"/>
            <a:ext cx="12192000" cy="36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56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F1F4DC9-E0FE-492A-8EAD-EA2F4723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5BCE61-48EC-4A25-82F2-EA3FA9E74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BC4F318-0487-4D8B-B3CF-769324A6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概要・条件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076A412F-9EBC-42E4-85A2-C5308A6D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31401"/>
              </p:ext>
            </p:extLst>
          </p:nvPr>
        </p:nvGraphicFramePr>
        <p:xfrm>
          <a:off x="2097648" y="3403495"/>
          <a:ext cx="7996703" cy="1300341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2089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Case-V (Vacuum)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</a:t>
                      </a:r>
                      <a:r>
                        <a:rPr lang="en-US" altLang="ja-JP" sz="1400" u="none" strike="noStrike" dirty="0">
                          <a:effectLst/>
                        </a:rPr>
                        <a:t>A (Air)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Case-S (Stationary)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Analytic</a:t>
                      </a:r>
                      <a:r>
                        <a:rPr lang="en-US" sz="1400" u="none" strike="noStrike" baseline="0" dirty="0">
                          <a:effectLst/>
                        </a:rPr>
                        <a:t> Model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DEM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DEM-CFD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DEM-CFD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Suction Velocity [mm/s]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FF6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400" u="none" strike="noStrike" dirty="0"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</a:rPr>
                        <a:t>300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300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u="none" strike="noStrike" dirty="0">
                          <a:effectLst/>
                        </a:rPr>
                        <a:t>Don’t move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594D0-FAF6-41E5-80AD-038DD6CE7A71}"/>
              </a:ext>
            </a:extLst>
          </p:cNvPr>
          <p:cNvSpPr txBox="1"/>
          <p:nvPr/>
        </p:nvSpPr>
        <p:spPr>
          <a:xfrm>
            <a:off x="2097648" y="4728592"/>
            <a:ext cx="799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比較条件のまとめ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40607D-C2AF-4B1D-8B0F-8EE53AB94E73}"/>
              </a:ext>
            </a:extLst>
          </p:cNvPr>
          <p:cNvSpPr txBox="1"/>
          <p:nvPr/>
        </p:nvSpPr>
        <p:spPr>
          <a:xfrm>
            <a:off x="380999" y="1962864"/>
            <a:ext cx="11054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真空状態での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Die-filling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および、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pestle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の落下を伴わない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Stationary-die-filling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と比較することにより、サクソン効果の影響を明らかにする。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0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F67353D-9306-433D-BD82-61BA72AE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7CB84DD-4526-4EAC-9608-399A97AAD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02496DCF-BF0E-4C10-B082-CB0F4A3F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645815F7-4A81-45E2-9924-3290018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2" y="1348774"/>
            <a:ext cx="1465020" cy="365125"/>
          </a:xfrm>
        </p:spPr>
        <p:txBody>
          <a:bodyPr>
            <a:normAutofit/>
          </a:bodyPr>
          <a:lstStyle/>
          <a:p>
            <a:r>
              <a:rPr lang="ja-JP" altLang="en-US" dirty="0"/>
              <a:t>落下の様子</a:t>
            </a:r>
            <a:endParaRPr kumimoji="1" lang="ja-JP" altLang="en-US" dirty="0"/>
          </a:p>
        </p:txBody>
      </p:sp>
      <p:sp>
        <p:nvSpPr>
          <p:cNvPr id="16" name="コンテンツ プレースホルダー 15">
            <a:extLst>
              <a:ext uri="{FF2B5EF4-FFF2-40B4-BE49-F238E27FC236}">
                <a16:creationId xmlns:a16="http://schemas.microsoft.com/office/drawing/2014/main" id="{330B14F6-50B2-4DF2-86F1-7A055AB06ED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Case-S</a:t>
            </a:r>
            <a:r>
              <a:rPr lang="ja-JP" altLang="en-US" dirty="0"/>
              <a:t>で大きなスプラッシュがみられる</a:t>
            </a:r>
            <a:endParaRPr kumimoji="1" lang="ja-JP" altLang="en-US" dirty="0"/>
          </a:p>
        </p:txBody>
      </p:sp>
      <p:pic>
        <p:nvPicPr>
          <p:cNvPr id="13" name="vacuum vs air">
            <a:hlinkClick r:id="" action="ppaction://media"/>
            <a:extLst>
              <a:ext uri="{FF2B5EF4-FFF2-40B4-BE49-F238E27FC236}">
                <a16:creationId xmlns:a16="http://schemas.microsoft.com/office/drawing/2014/main" id="{DD9E682F-A17E-436E-8362-5B03066B8CDF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7838" y="1343025"/>
            <a:ext cx="6432550" cy="4319588"/>
          </a:xfrm>
        </p:spPr>
      </p:pic>
      <p:sp>
        <p:nvSpPr>
          <p:cNvPr id="17" name="コンテンツ プレースホルダー 16">
            <a:extLst>
              <a:ext uri="{FF2B5EF4-FFF2-40B4-BE49-F238E27FC236}">
                <a16:creationId xmlns:a16="http://schemas.microsoft.com/office/drawing/2014/main" id="{4376A84F-CCDE-44DF-8408-6F7EA1F64AC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Case-V</a:t>
            </a:r>
            <a:r>
              <a:rPr kumimoji="1" lang="ja-JP" altLang="en-US" dirty="0"/>
              <a:t>の充填が一番早い</a:t>
            </a:r>
            <a:endParaRPr kumimoji="1" lang="en-US" altLang="ja-JP" dirty="0"/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C2103B65-020A-4C1D-A1CA-3457D9D7660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kumimoji="1" lang="en-US" altLang="ja-JP" dirty="0"/>
              <a:t>Case-V</a:t>
            </a:r>
            <a:endParaRPr kumimoji="1" lang="ja-JP" altLang="en-US" dirty="0"/>
          </a:p>
        </p:txBody>
      </p:sp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9A00E3CF-6961-48FA-8D35-A375F016BA8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kumimoji="1" lang="en-US" altLang="ja-JP" dirty="0"/>
              <a:t>Case-A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245F0D3A-3853-42D0-8DD5-05487E114243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kumimoji="1" lang="en-US" altLang="ja-JP" dirty="0"/>
              <a:t>Case-S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1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EA2C5F8-F114-46FB-875C-3169EDDB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FA33887-D126-46AB-812B-79427BC4E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2AA6FAE-8A8A-4DD9-9862-9B45C48C1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B49D72C-8CAF-44FF-A486-50BA7F15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2" y="1348774"/>
            <a:ext cx="2156395" cy="36512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落下の様子</a:t>
            </a:r>
            <a:r>
              <a:rPr kumimoji="1" lang="en-US" altLang="ja-JP" dirty="0"/>
              <a:t>(Slow)</a:t>
            </a:r>
            <a:endParaRPr kumimoji="1" lang="ja-JP" altLang="en-US" dirty="0"/>
          </a:p>
        </p:txBody>
      </p:sp>
      <p:pic>
        <p:nvPicPr>
          <p:cNvPr id="13" name="vacuum vs air_15fps">
            <a:hlinkClick r:id="" action="ppaction://media"/>
            <a:extLst>
              <a:ext uri="{FF2B5EF4-FFF2-40B4-BE49-F238E27FC236}">
                <a16:creationId xmlns:a16="http://schemas.microsoft.com/office/drawing/2014/main" id="{4DA8EFC4-C6FB-449C-A029-BA31A28844E3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5138" y="1343025"/>
            <a:ext cx="6457950" cy="4321175"/>
          </a:xfrm>
        </p:spPr>
      </p:pic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223D3B1-555B-4AC9-864A-5AFE7914770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8"/>
            <a:ext cx="4799235" cy="811382"/>
          </a:xfrm>
        </p:spPr>
        <p:txBody>
          <a:bodyPr/>
          <a:lstStyle/>
          <a:p>
            <a:r>
              <a:rPr lang="ja-JP" altLang="en-US" dirty="0"/>
              <a:t>・初期には</a:t>
            </a:r>
            <a:r>
              <a:rPr lang="en-US" altLang="ja-JP" dirty="0"/>
              <a:t>Case-A</a:t>
            </a:r>
            <a:r>
              <a:rPr lang="ja-JP" altLang="en-US" dirty="0"/>
              <a:t>に粒子が一番流れ込んでいる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16AA4AF8-FBC3-46FA-959A-0AB4940A662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1" y="3429000"/>
            <a:ext cx="4799235" cy="442267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lang="en-US" altLang="ja-JP" dirty="0"/>
              <a:t>Case-S</a:t>
            </a:r>
            <a:r>
              <a:rPr lang="ja-JP" altLang="en-US" dirty="0"/>
              <a:t>では、落下中の粒子間に、空気が大きく入り込んでいる</a:t>
            </a:r>
            <a:endParaRPr kumimoji="1" lang="ja-JP" altLang="en-US" dirty="0"/>
          </a:p>
        </p:txBody>
      </p:sp>
      <p:sp>
        <p:nvSpPr>
          <p:cNvPr id="14" name="コンテンツ プレースホルダー 18">
            <a:extLst>
              <a:ext uri="{FF2B5EF4-FFF2-40B4-BE49-F238E27FC236}">
                <a16:creationId xmlns:a16="http://schemas.microsoft.com/office/drawing/2014/main" id="{48D1F827-5998-4837-BC37-33B5906C482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533635" y="5803923"/>
            <a:ext cx="1793392" cy="277028"/>
          </a:xfrm>
        </p:spPr>
        <p:txBody>
          <a:bodyPr/>
          <a:lstStyle/>
          <a:p>
            <a:r>
              <a:rPr kumimoji="1" lang="en-US" altLang="ja-JP" dirty="0"/>
              <a:t>Case-V</a:t>
            </a:r>
            <a:endParaRPr kumimoji="1" lang="ja-JP" altLang="en-US" dirty="0"/>
          </a:p>
        </p:txBody>
      </p:sp>
      <p:sp>
        <p:nvSpPr>
          <p:cNvPr id="15" name="コンテンツ プレースホルダー 19">
            <a:extLst>
              <a:ext uri="{FF2B5EF4-FFF2-40B4-BE49-F238E27FC236}">
                <a16:creationId xmlns:a16="http://schemas.microsoft.com/office/drawing/2014/main" id="{E3669C7C-4676-42EC-8E31-FEA925EFB69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664895" y="5808131"/>
            <a:ext cx="2217480" cy="277028"/>
          </a:xfrm>
        </p:spPr>
        <p:txBody>
          <a:bodyPr/>
          <a:lstStyle/>
          <a:p>
            <a:r>
              <a:rPr kumimoji="1" lang="en-US" altLang="ja-JP" dirty="0"/>
              <a:t>Case-A</a:t>
            </a:r>
            <a:endParaRPr kumimoji="1" lang="ja-JP" altLang="en-US" dirty="0"/>
          </a:p>
        </p:txBody>
      </p:sp>
      <p:sp>
        <p:nvSpPr>
          <p:cNvPr id="16" name="コンテンツ プレースホルダー 20">
            <a:extLst>
              <a:ext uri="{FF2B5EF4-FFF2-40B4-BE49-F238E27FC236}">
                <a16:creationId xmlns:a16="http://schemas.microsoft.com/office/drawing/2014/main" id="{253E8739-5925-4DCE-B9D1-567F8CA58A9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0220243" y="5803923"/>
            <a:ext cx="1793392" cy="277028"/>
          </a:xfrm>
        </p:spPr>
        <p:txBody>
          <a:bodyPr/>
          <a:lstStyle/>
          <a:p>
            <a:r>
              <a:rPr kumimoji="1" lang="en-US" altLang="ja-JP" dirty="0"/>
              <a:t>Case-S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605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D6637D-142A-4D8E-B2A1-ED00BE08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7460A5-68C7-49FE-910B-C7F564DF0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21" name="タイトル 20">
            <a:extLst>
              <a:ext uri="{FF2B5EF4-FFF2-40B4-BE49-F238E27FC236}">
                <a16:creationId xmlns:a16="http://schemas.microsoft.com/office/drawing/2014/main" id="{C4E2F60A-FD19-449F-80F4-7B91C95E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EABF49A9-4C58-4A84-A1CB-270CD167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420415" cy="365125"/>
          </a:xfrm>
        </p:spPr>
        <p:txBody>
          <a:bodyPr/>
          <a:lstStyle/>
          <a:p>
            <a:r>
              <a:rPr kumimoji="1" lang="ja-JP" altLang="en-US" dirty="0"/>
              <a:t>流入粒子数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7729D01-B806-4089-80FB-8BECEF2E1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29753"/>
              </p:ext>
            </p:extLst>
          </p:nvPr>
        </p:nvGraphicFramePr>
        <p:xfrm>
          <a:off x="2282487" y="1348774"/>
          <a:ext cx="5835690" cy="407715"/>
        </p:xfrm>
        <a:graphic>
          <a:graphicData uri="http://schemas.openxmlformats.org/drawingml/2006/table">
            <a:tbl>
              <a:tblPr/>
              <a:tblGrid>
                <a:gridCol w="196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 (Vacuum)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 (Air)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 (Stationary)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762D072-A4AD-43E4-AE9D-8381DC97EB6D}"/>
              </a:ext>
            </a:extLst>
          </p:cNvPr>
          <p:cNvCxnSpPr/>
          <p:nvPr/>
        </p:nvCxnSpPr>
        <p:spPr>
          <a:xfrm>
            <a:off x="2282488" y="1756489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EA7D2FD-781E-41E7-B8ED-CCFF0E0FD768}"/>
              </a:ext>
            </a:extLst>
          </p:cNvPr>
          <p:cNvCxnSpPr>
            <a:endCxn id="12" idx="0"/>
          </p:cNvCxnSpPr>
          <p:nvPr/>
        </p:nvCxnSpPr>
        <p:spPr>
          <a:xfrm>
            <a:off x="4239107" y="1766276"/>
            <a:ext cx="0" cy="236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C63FE35-FBFD-48CB-AEA5-3A47340A2ED0}"/>
              </a:ext>
            </a:extLst>
          </p:cNvPr>
          <p:cNvCxnSpPr/>
          <p:nvPr/>
        </p:nvCxnSpPr>
        <p:spPr>
          <a:xfrm flipH="1">
            <a:off x="8107024" y="1757301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8C677BF3-3982-40C3-A5D8-AE57D9916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60335"/>
              </p:ext>
            </p:extLst>
          </p:nvPr>
        </p:nvGraphicFramePr>
        <p:xfrm>
          <a:off x="1326701" y="5194651"/>
          <a:ext cx="6810205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合計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144770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図 8">
            <a:extLst>
              <a:ext uri="{FF2B5EF4-FFF2-40B4-BE49-F238E27FC236}">
                <a16:creationId xmlns:a16="http://schemas.microsoft.com/office/drawing/2014/main" id="{F6914B45-1134-443C-AEAF-1EB083412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3" y="1998205"/>
            <a:ext cx="1606801" cy="1836344"/>
          </a:xfrm>
          <a:prstGeom prst="rect">
            <a:avLst/>
          </a:prstGeom>
        </p:spPr>
      </p:pic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40A16AF5-2E94-4B0A-B748-344103167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48880"/>
              </p:ext>
            </p:extLst>
          </p:nvPr>
        </p:nvGraphicFramePr>
        <p:xfrm>
          <a:off x="360039" y="4130145"/>
          <a:ext cx="7758139" cy="893445"/>
        </p:xfrm>
        <a:graphic>
          <a:graphicData uri="http://schemas.openxmlformats.org/drawingml/2006/table">
            <a:tbl>
              <a:tblPr/>
              <a:tblGrid>
                <a:gridCol w="659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34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37012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24017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775534-0A64-465B-8B0E-BD83A41E5DE2}"/>
              </a:ext>
            </a:extLst>
          </p:cNvPr>
          <p:cNvSpPr/>
          <p:nvPr/>
        </p:nvSpPr>
        <p:spPr>
          <a:xfrm>
            <a:off x="4214094" y="5157438"/>
            <a:ext cx="3936900" cy="251490"/>
          </a:xfrm>
          <a:prstGeom prst="rect">
            <a:avLst/>
          </a:prstGeom>
          <a:noFill/>
          <a:ln w="19050">
            <a:solidFill>
              <a:srgbClr val="FF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C0897A0-0FBF-472E-8BF9-EB88D27D2AE8}"/>
              </a:ext>
            </a:extLst>
          </p:cNvPr>
          <p:cNvCxnSpPr/>
          <p:nvPr/>
        </p:nvCxnSpPr>
        <p:spPr>
          <a:xfrm>
            <a:off x="6264696" y="1756489"/>
            <a:ext cx="0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9AF44E06-9BA7-48C9-A54B-288980C01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17" y="1808257"/>
            <a:ext cx="1634486" cy="22701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BB54E43-B2C3-42DA-80A3-3F34C5024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34" y="1818253"/>
            <a:ext cx="1624599" cy="22563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7F1B353-4560-4A5E-A424-2CD100DC5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92" y="1792488"/>
            <a:ext cx="1636570" cy="2273014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EB29497-A5FB-4469-A391-39EF429B5AD3}"/>
              </a:ext>
            </a:extLst>
          </p:cNvPr>
          <p:cNvSpPr/>
          <p:nvPr/>
        </p:nvSpPr>
        <p:spPr>
          <a:xfrm>
            <a:off x="4214095" y="4081834"/>
            <a:ext cx="3936899" cy="250275"/>
          </a:xfrm>
          <a:prstGeom prst="rect">
            <a:avLst/>
          </a:prstGeom>
          <a:noFill/>
          <a:ln w="19050">
            <a:solidFill>
              <a:srgbClr val="FF6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1CF0FF9-E3CC-4736-A8A6-4E3BB2395AF7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150996" y="3545868"/>
            <a:ext cx="993004" cy="678429"/>
          </a:xfrm>
          <a:prstGeom prst="straightConnector1">
            <a:avLst/>
          </a:prstGeom>
          <a:ln>
            <a:solidFill>
              <a:srgbClr val="FF6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F194735-7E17-451E-B439-E76B011EB44B}"/>
              </a:ext>
            </a:extLst>
          </p:cNvPr>
          <p:cNvCxnSpPr>
            <a:cxnSpLocks/>
            <a:stCxn id="34" idx="1"/>
            <a:endCxn id="13" idx="3"/>
          </p:cNvCxnSpPr>
          <p:nvPr/>
        </p:nvCxnSpPr>
        <p:spPr>
          <a:xfrm flipH="1">
            <a:off x="8150994" y="4516775"/>
            <a:ext cx="1056223" cy="766408"/>
          </a:xfrm>
          <a:prstGeom prst="straightConnector1">
            <a:avLst/>
          </a:prstGeom>
          <a:ln>
            <a:solidFill>
              <a:srgbClr val="FF6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1EE7CA9-84E0-496F-AF21-6B392F6B71EC}"/>
              </a:ext>
            </a:extLst>
          </p:cNvPr>
          <p:cNvSpPr txBox="1"/>
          <p:nvPr/>
        </p:nvSpPr>
        <p:spPr>
          <a:xfrm>
            <a:off x="9144000" y="3222702"/>
            <a:ext cx="2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Case-S</a:t>
            </a:r>
            <a:r>
              <a:rPr lang="ja-JP" altLang="en-US" dirty="0"/>
              <a:t>は最上層の粒子が入りすぎている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4FBB786-FEFD-44B7-A122-88E7E1BB5A7A}"/>
              </a:ext>
            </a:extLst>
          </p:cNvPr>
          <p:cNvSpPr txBox="1"/>
          <p:nvPr/>
        </p:nvSpPr>
        <p:spPr>
          <a:xfrm>
            <a:off x="9207217" y="4332109"/>
            <a:ext cx="286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合計粒子数の差は少ない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B0CFE97-5DA4-4078-9C87-21D63398C44B}"/>
              </a:ext>
            </a:extLst>
          </p:cNvPr>
          <p:cNvSpPr txBox="1"/>
          <p:nvPr/>
        </p:nvSpPr>
        <p:spPr>
          <a:xfrm>
            <a:off x="517959" y="2590950"/>
            <a:ext cx="126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A9157E"/>
                </a:solidFill>
              </a:rPr>
              <a:t>Die  Area</a:t>
            </a:r>
            <a:endParaRPr kumimoji="1" lang="ja-JP" altLang="en-US" dirty="0">
              <a:solidFill>
                <a:srgbClr val="A9157E"/>
              </a:solidFill>
            </a:endParaRPr>
          </a:p>
        </p:txBody>
      </p:sp>
      <p:sp>
        <p:nvSpPr>
          <p:cNvPr id="38" name="コンテンツ プレースホルダー 16">
            <a:extLst>
              <a:ext uri="{FF2B5EF4-FFF2-40B4-BE49-F238E27FC236}">
                <a16:creationId xmlns:a16="http://schemas.microsoft.com/office/drawing/2014/main" id="{81EA82F7-9EBE-4878-B559-9394278C8B00}"/>
              </a:ext>
            </a:extLst>
          </p:cNvPr>
          <p:cNvSpPr txBox="1">
            <a:spLocks/>
          </p:cNvSpPr>
          <p:nvPr/>
        </p:nvSpPr>
        <p:spPr>
          <a:xfrm>
            <a:off x="339650" y="5559485"/>
            <a:ext cx="10017862" cy="442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合計粒子数だけでなく、その配分にも差がでてくる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0569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グラフ 1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8389312"/>
              </p:ext>
            </p:extLst>
          </p:nvPr>
        </p:nvGraphicFramePr>
        <p:xfrm>
          <a:off x="5536641" y="1348774"/>
          <a:ext cx="6476993" cy="4316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F45BF8-325B-4BBF-B8C1-E11E002B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D1B332-6F6F-4016-BF35-899A96B41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21" name="タイトル 20">
            <a:extLst>
              <a:ext uri="{FF2B5EF4-FFF2-40B4-BE49-F238E27FC236}">
                <a16:creationId xmlns:a16="http://schemas.microsoft.com/office/drawing/2014/main" id="{D2C14EE1-B026-4E8A-9D19-764E0D7D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sp>
        <p:nvSpPr>
          <p:cNvPr id="22" name="コンテンツ プレースホルダー 21">
            <a:extLst>
              <a:ext uri="{FF2B5EF4-FFF2-40B4-BE49-F238E27FC236}">
                <a16:creationId xmlns:a16="http://schemas.microsoft.com/office/drawing/2014/main" id="{8924A00C-C771-48A9-8184-B6FC954984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930" y="2727450"/>
            <a:ext cx="4799235" cy="442267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Case-A</a:t>
            </a:r>
            <a:r>
              <a:rPr lang="ja-JP" altLang="en-US" dirty="0"/>
              <a:t>は非線形な変化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582297A6-0FCA-4F3F-98DC-6A31443D363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0" y="2123460"/>
            <a:ext cx="4799235" cy="442267"/>
          </a:xfrm>
        </p:spPr>
        <p:txBody>
          <a:bodyPr/>
          <a:lstStyle/>
          <a:p>
            <a:r>
              <a:rPr kumimoji="1" lang="ja-JP" altLang="en-US" dirty="0"/>
              <a:t>・収束までの時間に差</a:t>
            </a:r>
          </a:p>
        </p:txBody>
      </p:sp>
      <p:sp>
        <p:nvSpPr>
          <p:cNvPr id="25" name="コンテンツ プレースホルダー 24">
            <a:extLst>
              <a:ext uri="{FF2B5EF4-FFF2-40B4-BE49-F238E27FC236}">
                <a16:creationId xmlns:a16="http://schemas.microsoft.com/office/drawing/2014/main" id="{A66CDCEC-AB43-4D6B-8C6B-D6E544CD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2435176" cy="365125"/>
          </a:xfrm>
        </p:spPr>
        <p:txBody>
          <a:bodyPr>
            <a:normAutofit/>
          </a:bodyPr>
          <a:lstStyle/>
          <a:p>
            <a:r>
              <a:rPr lang="en-US" altLang="ja-JP" dirty="0"/>
              <a:t>Die</a:t>
            </a:r>
            <a:r>
              <a:rPr lang="ja-JP" altLang="en-US" dirty="0"/>
              <a:t>内部粒子数の推移</a:t>
            </a:r>
            <a:endParaRPr kumimoji="1" lang="ja-JP" altLang="en-US" dirty="0"/>
          </a:p>
        </p:txBody>
      </p:sp>
      <p:pic>
        <p:nvPicPr>
          <p:cNvPr id="9" name="vacuum vs air_15fps">
            <a:hlinkClick r:id="" action="ppaction://media"/>
            <a:extLst>
              <a:ext uri="{FF2B5EF4-FFF2-40B4-BE49-F238E27FC236}">
                <a16:creationId xmlns:a16="http://schemas.microsoft.com/office/drawing/2014/main" id="{526665AA-D619-4BAA-8FC1-73CE95BB1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68" y="3519293"/>
            <a:ext cx="3206467" cy="2145527"/>
          </a:xfrm>
          <a:prstGeom prst="rect">
            <a:avLst/>
          </a:prstGeom>
          <a:ln w="19050">
            <a:solidFill>
              <a:srgbClr val="565656"/>
            </a:solidFill>
          </a:ln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685CFF4-7940-4626-B48B-BDD5C240C2BE}"/>
              </a:ext>
            </a:extLst>
          </p:cNvPr>
          <p:cNvSpPr/>
          <p:nvPr/>
        </p:nvSpPr>
        <p:spPr>
          <a:xfrm>
            <a:off x="7833728" y="1777769"/>
            <a:ext cx="3983342" cy="787958"/>
          </a:xfrm>
          <a:prstGeom prst="ellipse">
            <a:avLst/>
          </a:prstGeom>
          <a:noFill/>
          <a:ln>
            <a:solidFill>
              <a:srgbClr val="8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E90E44A-1E4C-4543-A907-62A6A1F0C76E}"/>
              </a:ext>
            </a:extLst>
          </p:cNvPr>
          <p:cNvCxnSpPr>
            <a:cxnSpLocks/>
          </p:cNvCxnSpPr>
          <p:nvPr/>
        </p:nvCxnSpPr>
        <p:spPr>
          <a:xfrm flipV="1">
            <a:off x="4054235" y="2224083"/>
            <a:ext cx="3779493" cy="120510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2CE3843-1556-42A9-AA49-636C2EF4EC48}"/>
              </a:ext>
            </a:extLst>
          </p:cNvPr>
          <p:cNvCxnSpPr>
            <a:cxnSpLocks/>
          </p:cNvCxnSpPr>
          <p:nvPr/>
        </p:nvCxnSpPr>
        <p:spPr>
          <a:xfrm>
            <a:off x="4638714" y="2922376"/>
            <a:ext cx="3631079" cy="273366"/>
          </a:xfrm>
          <a:prstGeom prst="straightConnector1">
            <a:avLst/>
          </a:prstGeom>
          <a:ln>
            <a:solidFill>
              <a:srgbClr val="8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2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1929</Words>
  <Application>Microsoft Office PowerPoint</Application>
  <PresentationFormat>ワイド画面</PresentationFormat>
  <Paragraphs>437</Paragraphs>
  <Slides>31</Slides>
  <Notes>0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31</vt:i4>
      </vt:variant>
    </vt:vector>
  </HeadingPairs>
  <TitlesOfParts>
    <vt:vector size="40" baseType="lpstr">
      <vt:lpstr>Malgun Gothic</vt:lpstr>
      <vt:lpstr>ＭＳ Ｐゴシック</vt:lpstr>
      <vt:lpstr>メイリオ</vt:lpstr>
      <vt:lpstr>游ゴシック</vt:lpstr>
      <vt:lpstr>Arial</vt:lpstr>
      <vt:lpstr>Cambria Math</vt:lpstr>
      <vt:lpstr>Segoe UI</vt:lpstr>
      <vt:lpstr>デザインの設定</vt:lpstr>
      <vt:lpstr>1_デザインの設定</vt:lpstr>
      <vt:lpstr>PowerPoint プレゼンテーション</vt:lpstr>
      <vt:lpstr>目次</vt:lpstr>
      <vt:lpstr>条件</vt:lpstr>
      <vt:lpstr>PowerPoint プレゼンテーション</vt:lpstr>
      <vt:lpstr>概要・条件</vt:lpstr>
      <vt:lpstr>結果</vt:lpstr>
      <vt:lpstr>結果</vt:lpstr>
      <vt:lpstr>結果</vt:lpstr>
      <vt:lpstr>結果</vt:lpstr>
      <vt:lpstr>結果</vt:lpstr>
      <vt:lpstr>まとめ</vt:lpstr>
      <vt:lpstr>PowerPoint プレゼンテーション</vt:lpstr>
      <vt:lpstr>概要・条件</vt:lpstr>
      <vt:lpstr>結果</vt:lpstr>
      <vt:lpstr>結果</vt:lpstr>
      <vt:lpstr>結果</vt:lpstr>
      <vt:lpstr>結果</vt:lpstr>
      <vt:lpstr>結果</vt:lpstr>
      <vt:lpstr>まとめ</vt:lpstr>
      <vt:lpstr>PowerPoint プレゼンテーション</vt:lpstr>
      <vt:lpstr>概要・条件</vt:lpstr>
      <vt:lpstr>結果</vt:lpstr>
      <vt:lpstr>結果</vt:lpstr>
      <vt:lpstr>結果</vt:lpstr>
      <vt:lpstr>まとめ</vt:lpstr>
      <vt:lpstr>PowerPoint プレゼンテーション</vt:lpstr>
      <vt:lpstr>概要・条件</vt:lpstr>
      <vt:lpstr>結果</vt:lpstr>
      <vt:lpstr>結果</vt:lpstr>
      <vt:lpstr>結果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Yoshida</dc:creator>
  <cp:lastModifiedBy>Yoshida</cp:lastModifiedBy>
  <cp:revision>324</cp:revision>
  <dcterms:created xsi:type="dcterms:W3CDTF">2018-11-05T05:45:49Z</dcterms:created>
  <dcterms:modified xsi:type="dcterms:W3CDTF">2018-11-09T04:22:07Z</dcterms:modified>
</cp:coreProperties>
</file>